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IBM Plex Serif" charset="1" panose="02060503050406000203"/>
      <p:regular r:id="rId13"/>
    </p:embeddedFont>
    <p:embeddedFont>
      <p:font typeface="IBM Plex Serif Bold" charset="1" panose="02060803050406000203"/>
      <p:regular r:id="rId14"/>
    </p:embeddedFont>
    <p:embeddedFont>
      <p:font typeface="Public Sans Bold" charset="1" panose="00000000000000000000"/>
      <p:regular r:id="rId15"/>
    </p:embeddedFont>
    <p:embeddedFont>
      <p:font typeface="Futura" charset="1" panose="020B0502020204020303"/>
      <p:regular r:id="rId16"/>
    </p:embeddedFont>
    <p:embeddedFont>
      <p:font typeface="Hagrid" charset="1" panose="00000500000000000000"/>
      <p:regular r:id="rId17"/>
    </p:embeddedFont>
    <p:embeddedFont>
      <p:font typeface="Futura Bold" charset="1" panose="020B0702020204020203"/>
      <p:regular r:id="rId18"/>
    </p:embeddedFont>
    <p:embeddedFont>
      <p:font typeface="Futura Italics" charset="1" panose="020B05020202040903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6.pn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278785" y="2648148"/>
          <a:ext cx="7315200" cy="6610152"/>
        </p:xfrm>
        <a:graphic>
          <a:graphicData uri="http://schemas.openxmlformats.org/drawingml/2006/table">
            <a:tbl>
              <a:tblPr/>
              <a:tblGrid>
                <a:gridCol w="1084472"/>
                <a:gridCol w="6230728"/>
              </a:tblGrid>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1</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Moodboard</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2</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Colour</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3</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Typography</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4</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Logo</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5</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Unique selling points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6</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r>
                        <a:rPr lang="en-US" sz="3079">
                          <a:solidFill>
                            <a:srgbClr val="0156A3"/>
                          </a:solidFill>
                          <a:latin typeface="IBM Plex Serif"/>
                          <a:ea typeface="IBM Plex Serif"/>
                          <a:cs typeface="IBM Plex Serif"/>
                          <a:sym typeface="IBM Plex Serif"/>
                        </a:rPr>
                        <a:t>Brand applications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r h="826269">
                <a:tc>
                  <a:txBody>
                    <a:bodyPr anchor="t" rtlCol="false"/>
                    <a:lstStyle/>
                    <a:p>
                      <a:pPr algn="l">
                        <a:lnSpc>
                          <a:spcPts val="4311"/>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c>
                  <a:txBody>
                    <a:bodyPr anchor="t" rtlCol="false"/>
                    <a:lstStyle/>
                    <a:p>
                      <a:pPr algn="l">
                        <a:lnSpc>
                          <a:spcPts val="4311"/>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3838371" y="4300531"/>
            <a:ext cx="6759063" cy="2093794"/>
            <a:chOff x="0" y="0"/>
            <a:chExt cx="9012084" cy="2791725"/>
          </a:xfrm>
        </p:grpSpPr>
        <p:sp>
          <p:nvSpPr>
            <p:cNvPr name="TextBox 4" id="4"/>
            <p:cNvSpPr txBox="true"/>
            <p:nvPr/>
          </p:nvSpPr>
          <p:spPr>
            <a:xfrm rot="0">
              <a:off x="0" y="-133350"/>
              <a:ext cx="9012084" cy="1449916"/>
            </a:xfrm>
            <a:prstGeom prst="rect">
              <a:avLst/>
            </a:prstGeom>
          </p:spPr>
          <p:txBody>
            <a:bodyPr anchor="t" rtlCol="false" tIns="0" lIns="0" bIns="0" rIns="0">
              <a:spAutoFit/>
            </a:bodyPr>
            <a:lstStyle/>
            <a:p>
              <a:pPr algn="l" marL="0" indent="0" lvl="0">
                <a:lnSpc>
                  <a:spcPts val="9100"/>
                </a:lnSpc>
              </a:pPr>
              <a:r>
                <a:rPr lang="en-US" b="true" sz="6500">
                  <a:solidFill>
                    <a:srgbClr val="0156A3"/>
                  </a:solidFill>
                  <a:latin typeface="IBM Plex Serif Bold"/>
                  <a:ea typeface="IBM Plex Serif Bold"/>
                  <a:cs typeface="IBM Plex Serif Bold"/>
                  <a:sym typeface="IBM Plex Serif Bold"/>
                </a:rPr>
                <a:t>Brand Kit</a:t>
              </a:r>
            </a:p>
          </p:txBody>
        </p:sp>
        <p:sp>
          <p:nvSpPr>
            <p:cNvPr name="TextBox 5" id="5"/>
            <p:cNvSpPr txBox="true"/>
            <p:nvPr/>
          </p:nvSpPr>
          <p:spPr>
            <a:xfrm rot="0">
              <a:off x="0" y="2147200"/>
              <a:ext cx="7807390" cy="644525"/>
            </a:xfrm>
            <a:prstGeom prst="rect">
              <a:avLst/>
            </a:prstGeom>
          </p:spPr>
          <p:txBody>
            <a:bodyPr anchor="t" rtlCol="false" tIns="0" lIns="0" bIns="0" rIns="0">
              <a:spAutoFit/>
            </a:bodyPr>
            <a:lstStyle/>
            <a:p>
              <a:pPr algn="l" marL="0" indent="0" lvl="0">
                <a:lnSpc>
                  <a:spcPts val="4199"/>
                </a:lnSpc>
              </a:pPr>
              <a:r>
                <a:rPr lang="en-US" b="true" sz="2999" u="none">
                  <a:solidFill>
                    <a:srgbClr val="D5A028"/>
                  </a:solidFill>
                  <a:latin typeface="IBM Plex Serif Bold"/>
                  <a:ea typeface="IBM Plex Serif Bold"/>
                  <a:cs typeface="IBM Plex Serif Bold"/>
                  <a:sym typeface="IBM Plex Serif Bold"/>
                </a:rPr>
                <a:t>For creativity and consistency</a:t>
              </a:r>
            </a:p>
          </p:txBody>
        </p:sp>
      </p:grpSp>
      <p:sp>
        <p:nvSpPr>
          <p:cNvPr name="Freeform 6" id="6"/>
          <p:cNvSpPr/>
          <p:nvPr/>
        </p:nvSpPr>
        <p:spPr>
          <a:xfrm flipH="false" flipV="false" rot="0">
            <a:off x="1028700" y="4300531"/>
            <a:ext cx="2371586" cy="2257798"/>
          </a:xfrm>
          <a:custGeom>
            <a:avLst/>
            <a:gdLst/>
            <a:ahLst/>
            <a:cxnLst/>
            <a:rect r="r" b="b" t="t" l="l"/>
            <a:pathLst>
              <a:path h="2257798" w="2371586">
                <a:moveTo>
                  <a:pt x="0" y="0"/>
                </a:moveTo>
                <a:lnTo>
                  <a:pt x="2371586" y="0"/>
                </a:lnTo>
                <a:lnTo>
                  <a:pt x="2371586" y="2257798"/>
                </a:lnTo>
                <a:lnTo>
                  <a:pt x="0" y="225779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5A028"/>
        </a:solidFill>
      </p:bgPr>
    </p:bg>
    <p:spTree>
      <p:nvGrpSpPr>
        <p:cNvPr id="1" name=""/>
        <p:cNvGrpSpPr/>
        <p:nvPr/>
      </p:nvGrpSpPr>
      <p:grpSpPr>
        <a:xfrm>
          <a:off x="0" y="0"/>
          <a:ext cx="0" cy="0"/>
          <a:chOff x="0" y="0"/>
          <a:chExt cx="0" cy="0"/>
        </a:xfrm>
      </p:grpSpPr>
      <p:grpSp>
        <p:nvGrpSpPr>
          <p:cNvPr name="Group 2" id="2"/>
          <p:cNvGrpSpPr/>
          <p:nvPr/>
        </p:nvGrpSpPr>
        <p:grpSpPr>
          <a:xfrm rot="0">
            <a:off x="-375411" y="-344001"/>
            <a:ext cx="19038822" cy="5487501"/>
            <a:chOff x="0" y="0"/>
            <a:chExt cx="5014340" cy="1445268"/>
          </a:xfrm>
        </p:grpSpPr>
        <p:sp>
          <p:nvSpPr>
            <p:cNvPr name="Freeform 3" id="3"/>
            <p:cNvSpPr/>
            <p:nvPr/>
          </p:nvSpPr>
          <p:spPr>
            <a:xfrm flipH="false" flipV="false" rot="0">
              <a:off x="0" y="0"/>
              <a:ext cx="5014340" cy="1445268"/>
            </a:xfrm>
            <a:custGeom>
              <a:avLst/>
              <a:gdLst/>
              <a:ahLst/>
              <a:cxnLst/>
              <a:rect r="r" b="b" t="t" l="l"/>
              <a:pathLst>
                <a:path h="1445268" w="5014340">
                  <a:moveTo>
                    <a:pt x="0" y="0"/>
                  </a:moveTo>
                  <a:lnTo>
                    <a:pt x="5014340" y="0"/>
                  </a:lnTo>
                  <a:lnTo>
                    <a:pt x="5014340" y="1445268"/>
                  </a:lnTo>
                  <a:lnTo>
                    <a:pt x="0" y="1445268"/>
                  </a:lnTo>
                  <a:close/>
                </a:path>
              </a:pathLst>
            </a:custGeom>
            <a:solidFill>
              <a:srgbClr val="FFFFFF"/>
            </a:solidFill>
          </p:spPr>
        </p:sp>
        <p:sp>
          <p:nvSpPr>
            <p:cNvPr name="TextBox 4" id="4"/>
            <p:cNvSpPr txBox="true"/>
            <p:nvPr/>
          </p:nvSpPr>
          <p:spPr>
            <a:xfrm>
              <a:off x="0" y="-38100"/>
              <a:ext cx="5014340" cy="148336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3497258"/>
            <a:ext cx="3986212" cy="5391780"/>
            <a:chOff x="0" y="0"/>
            <a:chExt cx="812800" cy="1099399"/>
          </a:xfrm>
        </p:grpSpPr>
        <p:sp>
          <p:nvSpPr>
            <p:cNvPr name="Freeform 6" id="6"/>
            <p:cNvSpPr/>
            <p:nvPr/>
          </p:nvSpPr>
          <p:spPr>
            <a:xfrm flipH="false" flipV="false" rot="0">
              <a:off x="0" y="0"/>
              <a:ext cx="812800" cy="1099399"/>
            </a:xfrm>
            <a:custGeom>
              <a:avLst/>
              <a:gdLst/>
              <a:ahLst/>
              <a:cxnLst/>
              <a:rect r="r" b="b" t="t" l="l"/>
              <a:pathLst>
                <a:path h="1099399" w="812800">
                  <a:moveTo>
                    <a:pt x="0" y="0"/>
                  </a:moveTo>
                  <a:lnTo>
                    <a:pt x="812800" y="0"/>
                  </a:lnTo>
                  <a:lnTo>
                    <a:pt x="812800" y="1099399"/>
                  </a:lnTo>
                  <a:lnTo>
                    <a:pt x="0" y="1099399"/>
                  </a:lnTo>
                  <a:close/>
                </a:path>
              </a:pathLst>
            </a:custGeom>
            <a:blipFill>
              <a:blip r:embed="rId2"/>
              <a:stretch>
                <a:fillRect l="0" t="-5483" r="0" b="-5483"/>
              </a:stretch>
            </a:blipFill>
          </p:spPr>
        </p:sp>
      </p:grpSp>
      <p:grpSp>
        <p:nvGrpSpPr>
          <p:cNvPr name="Group 7" id="7"/>
          <p:cNvGrpSpPr/>
          <p:nvPr/>
        </p:nvGrpSpPr>
        <p:grpSpPr>
          <a:xfrm rot="0">
            <a:off x="5133975" y="3497258"/>
            <a:ext cx="3986212" cy="5391780"/>
            <a:chOff x="0" y="0"/>
            <a:chExt cx="812800" cy="1099399"/>
          </a:xfrm>
        </p:grpSpPr>
        <p:sp>
          <p:nvSpPr>
            <p:cNvPr name="Freeform 8" id="8"/>
            <p:cNvSpPr/>
            <p:nvPr/>
          </p:nvSpPr>
          <p:spPr>
            <a:xfrm flipH="false" flipV="false" rot="0">
              <a:off x="0" y="0"/>
              <a:ext cx="812800" cy="1099399"/>
            </a:xfrm>
            <a:custGeom>
              <a:avLst/>
              <a:gdLst/>
              <a:ahLst/>
              <a:cxnLst/>
              <a:rect r="r" b="b" t="t" l="l"/>
              <a:pathLst>
                <a:path h="1099399" w="812800">
                  <a:moveTo>
                    <a:pt x="0" y="0"/>
                  </a:moveTo>
                  <a:lnTo>
                    <a:pt x="812800" y="0"/>
                  </a:lnTo>
                  <a:lnTo>
                    <a:pt x="812800" y="1099399"/>
                  </a:lnTo>
                  <a:lnTo>
                    <a:pt x="0" y="1099399"/>
                  </a:lnTo>
                  <a:close/>
                </a:path>
              </a:pathLst>
            </a:custGeom>
            <a:blipFill>
              <a:blip r:embed="rId3"/>
              <a:stretch>
                <a:fillRect l="-40173" t="0" r="-40173" b="0"/>
              </a:stretch>
            </a:blipFill>
          </p:spPr>
        </p:sp>
      </p:grpSp>
      <p:grpSp>
        <p:nvGrpSpPr>
          <p:cNvPr name="Group 9" id="9"/>
          <p:cNvGrpSpPr/>
          <p:nvPr/>
        </p:nvGrpSpPr>
        <p:grpSpPr>
          <a:xfrm rot="0">
            <a:off x="9239250" y="3497258"/>
            <a:ext cx="3986212" cy="5391780"/>
            <a:chOff x="0" y="0"/>
            <a:chExt cx="812800" cy="1099399"/>
          </a:xfrm>
        </p:grpSpPr>
        <p:sp>
          <p:nvSpPr>
            <p:cNvPr name="Freeform 10" id="10"/>
            <p:cNvSpPr/>
            <p:nvPr/>
          </p:nvSpPr>
          <p:spPr>
            <a:xfrm flipH="false" flipV="false" rot="0">
              <a:off x="0" y="0"/>
              <a:ext cx="812800" cy="1099399"/>
            </a:xfrm>
            <a:custGeom>
              <a:avLst/>
              <a:gdLst/>
              <a:ahLst/>
              <a:cxnLst/>
              <a:rect r="r" b="b" t="t" l="l"/>
              <a:pathLst>
                <a:path h="1099399" w="812800">
                  <a:moveTo>
                    <a:pt x="0" y="0"/>
                  </a:moveTo>
                  <a:lnTo>
                    <a:pt x="812800" y="0"/>
                  </a:lnTo>
                  <a:lnTo>
                    <a:pt x="812800" y="1099399"/>
                  </a:lnTo>
                  <a:lnTo>
                    <a:pt x="0" y="1099399"/>
                  </a:lnTo>
                  <a:close/>
                </a:path>
              </a:pathLst>
            </a:custGeom>
            <a:blipFill>
              <a:blip r:embed="rId4"/>
              <a:stretch>
                <a:fillRect l="-51318" t="0" r="-51318" b="0"/>
              </a:stretch>
            </a:blipFill>
          </p:spPr>
        </p:sp>
      </p:grpSp>
      <p:grpSp>
        <p:nvGrpSpPr>
          <p:cNvPr name="Group 11" id="11"/>
          <p:cNvGrpSpPr/>
          <p:nvPr/>
        </p:nvGrpSpPr>
        <p:grpSpPr>
          <a:xfrm rot="0">
            <a:off x="13344525" y="3497258"/>
            <a:ext cx="3986212" cy="5391780"/>
            <a:chOff x="0" y="0"/>
            <a:chExt cx="812800" cy="1099399"/>
          </a:xfrm>
        </p:grpSpPr>
        <p:sp>
          <p:nvSpPr>
            <p:cNvPr name="Freeform 12" id="12"/>
            <p:cNvSpPr/>
            <p:nvPr/>
          </p:nvSpPr>
          <p:spPr>
            <a:xfrm flipH="false" flipV="false" rot="0">
              <a:off x="0" y="0"/>
              <a:ext cx="812800" cy="1099399"/>
            </a:xfrm>
            <a:custGeom>
              <a:avLst/>
              <a:gdLst/>
              <a:ahLst/>
              <a:cxnLst/>
              <a:rect r="r" b="b" t="t" l="l"/>
              <a:pathLst>
                <a:path h="1099399" w="812800">
                  <a:moveTo>
                    <a:pt x="0" y="0"/>
                  </a:moveTo>
                  <a:lnTo>
                    <a:pt x="812800" y="0"/>
                  </a:lnTo>
                  <a:lnTo>
                    <a:pt x="812800" y="1099399"/>
                  </a:lnTo>
                  <a:lnTo>
                    <a:pt x="0" y="1099399"/>
                  </a:lnTo>
                  <a:close/>
                </a:path>
              </a:pathLst>
            </a:custGeom>
            <a:blipFill>
              <a:blip r:embed="rId5"/>
              <a:stretch>
                <a:fillRect l="-51508" t="0" r="-51508" b="0"/>
              </a:stretch>
            </a:blipFill>
          </p:spPr>
        </p:sp>
      </p:grpSp>
      <p:grpSp>
        <p:nvGrpSpPr>
          <p:cNvPr name="Group 13" id="13"/>
          <p:cNvGrpSpPr/>
          <p:nvPr/>
        </p:nvGrpSpPr>
        <p:grpSpPr>
          <a:xfrm rot="0">
            <a:off x="2666811" y="1300604"/>
            <a:ext cx="14087310" cy="1466374"/>
            <a:chOff x="0" y="0"/>
            <a:chExt cx="18783080" cy="1955166"/>
          </a:xfrm>
        </p:grpSpPr>
        <p:sp>
          <p:nvSpPr>
            <p:cNvPr name="TextBox 14" id="14"/>
            <p:cNvSpPr txBox="true"/>
            <p:nvPr/>
          </p:nvSpPr>
          <p:spPr>
            <a:xfrm rot="0">
              <a:off x="0" y="57150"/>
              <a:ext cx="18783080" cy="1079077"/>
            </a:xfrm>
            <a:prstGeom prst="rect">
              <a:avLst/>
            </a:prstGeom>
          </p:spPr>
          <p:txBody>
            <a:bodyPr anchor="t" rtlCol="false" tIns="0" lIns="0" bIns="0" rIns="0">
              <a:spAutoFit/>
            </a:bodyPr>
            <a:lstStyle/>
            <a:p>
              <a:pPr algn="ctr" marL="0" indent="0" lvl="0">
                <a:lnSpc>
                  <a:spcPts val="6160"/>
                </a:lnSpc>
              </a:pPr>
              <a:r>
                <a:rPr lang="en-US" b="true" sz="5600">
                  <a:solidFill>
                    <a:srgbClr val="D5A028"/>
                  </a:solidFill>
                  <a:latin typeface="IBM Plex Serif Bold"/>
                  <a:ea typeface="IBM Plex Serif Bold"/>
                  <a:cs typeface="IBM Plex Serif Bold"/>
                  <a:sym typeface="IBM Plex Serif Bold"/>
                </a:rPr>
                <a:t>Moodboard</a:t>
              </a:r>
            </a:p>
          </p:txBody>
        </p:sp>
        <p:sp>
          <p:nvSpPr>
            <p:cNvPr name="TextBox 15" id="15"/>
            <p:cNvSpPr txBox="true"/>
            <p:nvPr/>
          </p:nvSpPr>
          <p:spPr>
            <a:xfrm rot="0">
              <a:off x="0" y="1240791"/>
              <a:ext cx="18783080" cy="714375"/>
            </a:xfrm>
            <a:prstGeom prst="rect">
              <a:avLst/>
            </a:prstGeom>
          </p:spPr>
          <p:txBody>
            <a:bodyPr anchor="t" rtlCol="false" tIns="0" lIns="0" bIns="0" rIns="0">
              <a:spAutoFit/>
            </a:bodyPr>
            <a:lstStyle/>
            <a:p>
              <a:pPr algn="ctr" marL="0" indent="0" lvl="0">
                <a:lnSpc>
                  <a:spcPts val="4500"/>
                </a:lnSpc>
              </a:pPr>
            </a:p>
          </p:txBody>
        </p:sp>
      </p:grpSp>
      <p:sp>
        <p:nvSpPr>
          <p:cNvPr name="TextBox 16" id="16"/>
          <p:cNvSpPr txBox="true"/>
          <p:nvPr/>
        </p:nvSpPr>
        <p:spPr>
          <a:xfrm rot="0">
            <a:off x="6054784" y="866775"/>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5A02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1557259" cy="8229600"/>
            <a:chOff x="0" y="0"/>
            <a:chExt cx="1790522" cy="1274980"/>
          </a:xfrm>
        </p:grpSpPr>
        <p:sp>
          <p:nvSpPr>
            <p:cNvPr name="Freeform 3" id="3">
              <a:hlinkClick r:id="rId2" action="ppaction://hlinksldjump"/>
            </p:cNvPr>
            <p:cNvSpPr/>
            <p:nvPr/>
          </p:nvSpPr>
          <p:spPr>
            <a:xfrm flipH="false" flipV="false" rot="0">
              <a:off x="0" y="0"/>
              <a:ext cx="1790522" cy="1274980"/>
            </a:xfrm>
            <a:custGeom>
              <a:avLst/>
              <a:gdLst/>
              <a:ahLst/>
              <a:cxnLst/>
              <a:rect r="r" b="b" t="t" l="l"/>
              <a:pathLst>
                <a:path h="1274980" w="1790522">
                  <a:moveTo>
                    <a:pt x="0" y="0"/>
                  </a:moveTo>
                  <a:lnTo>
                    <a:pt x="1790522" y="0"/>
                  </a:lnTo>
                  <a:lnTo>
                    <a:pt x="1790522" y="1274980"/>
                  </a:lnTo>
                  <a:lnTo>
                    <a:pt x="0" y="1274980"/>
                  </a:lnTo>
                  <a:close/>
                </a:path>
              </a:pathLst>
            </a:custGeom>
            <a:solidFill>
              <a:srgbClr val="FFFFFF"/>
            </a:solidFill>
            <a:ln w="28575" cap="sq">
              <a:solidFill>
                <a:srgbClr val="DD4912"/>
              </a:solidFill>
              <a:prstDash val="solid"/>
              <a:miter/>
            </a:ln>
          </p:spPr>
        </p:sp>
        <p:sp>
          <p:nvSpPr>
            <p:cNvPr name="TextBox 4" id="4"/>
            <p:cNvSpPr txBox="true"/>
            <p:nvPr/>
          </p:nvSpPr>
          <p:spPr>
            <a:xfrm>
              <a:off x="0" y="-66675"/>
              <a:ext cx="1790522" cy="1341655"/>
            </a:xfrm>
            <a:prstGeom prst="rect">
              <a:avLst/>
            </a:prstGeom>
          </p:spPr>
          <p:txBody>
            <a:bodyPr anchor="ctr" rtlCol="false" tIns="50800" lIns="50800" bIns="50800" rIns="50800"/>
            <a:lstStyle/>
            <a:p>
              <a:pPr algn="ctr">
                <a:lnSpc>
                  <a:spcPts val="3919"/>
                </a:lnSpc>
              </a:pPr>
            </a:p>
          </p:txBody>
        </p:sp>
      </p:grpSp>
      <p:grpSp>
        <p:nvGrpSpPr>
          <p:cNvPr name="Group 5" id="5"/>
          <p:cNvGrpSpPr/>
          <p:nvPr/>
        </p:nvGrpSpPr>
        <p:grpSpPr>
          <a:xfrm rot="0">
            <a:off x="1833034" y="1640594"/>
            <a:ext cx="7483801" cy="3389075"/>
            <a:chOff x="0" y="0"/>
            <a:chExt cx="12676031" cy="5740400"/>
          </a:xfrm>
        </p:grpSpPr>
        <p:sp>
          <p:nvSpPr>
            <p:cNvPr name="Freeform 6" id="6"/>
            <p:cNvSpPr/>
            <p:nvPr/>
          </p:nvSpPr>
          <p:spPr>
            <a:xfrm flipH="false" flipV="false" rot="0">
              <a:off x="0" y="0"/>
              <a:ext cx="12676031" cy="5740400"/>
            </a:xfrm>
            <a:custGeom>
              <a:avLst/>
              <a:gdLst/>
              <a:ahLst/>
              <a:cxnLst/>
              <a:rect r="r" b="b" t="t" l="l"/>
              <a:pathLst>
                <a:path h="5740400" w="12676031">
                  <a:moveTo>
                    <a:pt x="12371231" y="0"/>
                  </a:moveTo>
                  <a:lnTo>
                    <a:pt x="304800" y="0"/>
                  </a:lnTo>
                  <a:cubicBezTo>
                    <a:pt x="135890" y="0"/>
                    <a:pt x="0" y="135890"/>
                    <a:pt x="0" y="304800"/>
                  </a:cubicBezTo>
                  <a:lnTo>
                    <a:pt x="0" y="5435600"/>
                  </a:lnTo>
                  <a:cubicBezTo>
                    <a:pt x="0" y="5604510"/>
                    <a:pt x="135890" y="5740400"/>
                    <a:pt x="304800" y="5740400"/>
                  </a:cubicBezTo>
                  <a:lnTo>
                    <a:pt x="12371231" y="5740400"/>
                  </a:lnTo>
                  <a:cubicBezTo>
                    <a:pt x="12540141" y="5740400"/>
                    <a:pt x="12676031" y="5604510"/>
                    <a:pt x="12676031" y="5435600"/>
                  </a:cubicBezTo>
                  <a:lnTo>
                    <a:pt x="12676031" y="304800"/>
                  </a:lnTo>
                  <a:cubicBezTo>
                    <a:pt x="12676031" y="135890"/>
                    <a:pt x="12540141" y="0"/>
                    <a:pt x="12371231" y="0"/>
                  </a:cubicBezTo>
                  <a:close/>
                </a:path>
              </a:pathLst>
            </a:custGeom>
            <a:solidFill>
              <a:srgbClr val="B71B1D"/>
            </a:solidFill>
          </p:spPr>
        </p:sp>
      </p:grpSp>
      <p:sp>
        <p:nvSpPr>
          <p:cNvPr name="TextBox 7" id="7"/>
          <p:cNvSpPr txBox="true"/>
          <p:nvPr/>
        </p:nvSpPr>
        <p:spPr>
          <a:xfrm rot="0">
            <a:off x="4275950" y="2994073"/>
            <a:ext cx="2597970" cy="307708"/>
          </a:xfrm>
          <a:prstGeom prst="rect">
            <a:avLst/>
          </a:prstGeom>
        </p:spPr>
        <p:txBody>
          <a:bodyPr anchor="t" rtlCol="false" tIns="0" lIns="0" bIns="0" rIns="0">
            <a:spAutoFit/>
          </a:bodyPr>
          <a:lstStyle/>
          <a:p>
            <a:pPr algn="ctr">
              <a:lnSpc>
                <a:spcPts val="2466"/>
              </a:lnSpc>
            </a:pPr>
            <a:r>
              <a:rPr lang="en-US" sz="1644" b="true">
                <a:solidFill>
                  <a:srgbClr val="FFFFFF"/>
                </a:solidFill>
                <a:latin typeface="Public Sans Bold"/>
                <a:ea typeface="Public Sans Bold"/>
                <a:cs typeface="Public Sans Bold"/>
                <a:sym typeface="Public Sans Bold"/>
              </a:rPr>
              <a:t>#b71b1e</a:t>
            </a:r>
          </a:p>
        </p:txBody>
      </p:sp>
      <p:grpSp>
        <p:nvGrpSpPr>
          <p:cNvPr name="Group 8" id="8"/>
          <p:cNvGrpSpPr/>
          <p:nvPr/>
        </p:nvGrpSpPr>
        <p:grpSpPr>
          <a:xfrm rot="0">
            <a:off x="1833034" y="5212949"/>
            <a:ext cx="3637527" cy="3389075"/>
            <a:chOff x="0" y="0"/>
            <a:chExt cx="6161227" cy="5740400"/>
          </a:xfrm>
        </p:grpSpPr>
        <p:sp>
          <p:nvSpPr>
            <p:cNvPr name="Freeform 9" id="9"/>
            <p:cNvSpPr/>
            <p:nvPr/>
          </p:nvSpPr>
          <p:spPr>
            <a:xfrm flipH="false" flipV="false" rot="0">
              <a:off x="0" y="0"/>
              <a:ext cx="6161227" cy="5740400"/>
            </a:xfrm>
            <a:custGeom>
              <a:avLst/>
              <a:gdLst/>
              <a:ahLst/>
              <a:cxnLst/>
              <a:rect r="r" b="b" t="t" l="l"/>
              <a:pathLst>
                <a:path h="5740400" w="6161227">
                  <a:moveTo>
                    <a:pt x="5856427" y="0"/>
                  </a:moveTo>
                  <a:lnTo>
                    <a:pt x="304800" y="0"/>
                  </a:lnTo>
                  <a:cubicBezTo>
                    <a:pt x="135890" y="0"/>
                    <a:pt x="0" y="135890"/>
                    <a:pt x="0" y="304800"/>
                  </a:cubicBezTo>
                  <a:lnTo>
                    <a:pt x="0" y="5435600"/>
                  </a:lnTo>
                  <a:cubicBezTo>
                    <a:pt x="0" y="5604510"/>
                    <a:pt x="135890" y="5740400"/>
                    <a:pt x="304800" y="5740400"/>
                  </a:cubicBezTo>
                  <a:lnTo>
                    <a:pt x="5856427" y="5740400"/>
                  </a:lnTo>
                  <a:cubicBezTo>
                    <a:pt x="6025337" y="5740400"/>
                    <a:pt x="6161227" y="5604510"/>
                    <a:pt x="6161227" y="5435600"/>
                  </a:cubicBezTo>
                  <a:lnTo>
                    <a:pt x="6161227" y="304800"/>
                  </a:lnTo>
                  <a:cubicBezTo>
                    <a:pt x="6161227" y="135890"/>
                    <a:pt x="6025337" y="0"/>
                    <a:pt x="5856427" y="0"/>
                  </a:cubicBezTo>
                  <a:close/>
                </a:path>
              </a:pathLst>
            </a:custGeom>
            <a:solidFill>
              <a:srgbClr val="1F56A3"/>
            </a:solidFill>
          </p:spPr>
        </p:sp>
      </p:grpSp>
      <p:grpSp>
        <p:nvGrpSpPr>
          <p:cNvPr name="Group 10" id="10"/>
          <p:cNvGrpSpPr/>
          <p:nvPr/>
        </p:nvGrpSpPr>
        <p:grpSpPr>
          <a:xfrm rot="0">
            <a:off x="5679309" y="5212949"/>
            <a:ext cx="3637527" cy="3389075"/>
            <a:chOff x="0" y="0"/>
            <a:chExt cx="6161227" cy="5740400"/>
          </a:xfrm>
        </p:grpSpPr>
        <p:sp>
          <p:nvSpPr>
            <p:cNvPr name="Freeform 11" id="11"/>
            <p:cNvSpPr/>
            <p:nvPr/>
          </p:nvSpPr>
          <p:spPr>
            <a:xfrm flipH="false" flipV="false" rot="0">
              <a:off x="0" y="0"/>
              <a:ext cx="6161227" cy="5740400"/>
            </a:xfrm>
            <a:custGeom>
              <a:avLst/>
              <a:gdLst/>
              <a:ahLst/>
              <a:cxnLst/>
              <a:rect r="r" b="b" t="t" l="l"/>
              <a:pathLst>
                <a:path h="5740400" w="6161227">
                  <a:moveTo>
                    <a:pt x="5856427" y="0"/>
                  </a:moveTo>
                  <a:lnTo>
                    <a:pt x="304800" y="0"/>
                  </a:lnTo>
                  <a:cubicBezTo>
                    <a:pt x="135890" y="0"/>
                    <a:pt x="0" y="135890"/>
                    <a:pt x="0" y="304800"/>
                  </a:cubicBezTo>
                  <a:lnTo>
                    <a:pt x="0" y="5435600"/>
                  </a:lnTo>
                  <a:cubicBezTo>
                    <a:pt x="0" y="5604510"/>
                    <a:pt x="135890" y="5740400"/>
                    <a:pt x="304800" y="5740400"/>
                  </a:cubicBezTo>
                  <a:lnTo>
                    <a:pt x="5856427" y="5740400"/>
                  </a:lnTo>
                  <a:cubicBezTo>
                    <a:pt x="6025337" y="5740400"/>
                    <a:pt x="6161227" y="5604510"/>
                    <a:pt x="6161227" y="5435600"/>
                  </a:cubicBezTo>
                  <a:lnTo>
                    <a:pt x="6161227" y="304800"/>
                  </a:lnTo>
                  <a:cubicBezTo>
                    <a:pt x="6161227" y="135890"/>
                    <a:pt x="6025337" y="0"/>
                    <a:pt x="5856427" y="0"/>
                  </a:cubicBezTo>
                  <a:close/>
                </a:path>
              </a:pathLst>
            </a:custGeom>
            <a:solidFill>
              <a:srgbClr val="D5A027"/>
            </a:solidFill>
          </p:spPr>
        </p:sp>
      </p:grpSp>
      <p:sp>
        <p:nvSpPr>
          <p:cNvPr name="TextBox 12" id="12"/>
          <p:cNvSpPr txBox="true"/>
          <p:nvPr/>
        </p:nvSpPr>
        <p:spPr>
          <a:xfrm rot="0">
            <a:off x="2228587" y="6566429"/>
            <a:ext cx="2597970" cy="307708"/>
          </a:xfrm>
          <a:prstGeom prst="rect">
            <a:avLst/>
          </a:prstGeom>
        </p:spPr>
        <p:txBody>
          <a:bodyPr anchor="t" rtlCol="false" tIns="0" lIns="0" bIns="0" rIns="0">
            <a:spAutoFit/>
          </a:bodyPr>
          <a:lstStyle/>
          <a:p>
            <a:pPr algn="ctr" marL="0" indent="0" lvl="0">
              <a:lnSpc>
                <a:spcPts val="2466"/>
              </a:lnSpc>
              <a:spcBef>
                <a:spcPct val="0"/>
              </a:spcBef>
            </a:pPr>
            <a:r>
              <a:rPr lang="en-US" b="true" sz="1644">
                <a:solidFill>
                  <a:srgbClr val="FFFFFF"/>
                </a:solidFill>
                <a:latin typeface="Public Sans Bold"/>
                <a:ea typeface="Public Sans Bold"/>
                <a:cs typeface="Public Sans Bold"/>
                <a:sym typeface="Public Sans Bold"/>
              </a:rPr>
              <a:t>#</a:t>
            </a:r>
            <a:r>
              <a:rPr lang="en-US" b="true" sz="1644" u="none">
                <a:solidFill>
                  <a:srgbClr val="FFFFFF"/>
                </a:solidFill>
                <a:latin typeface="Public Sans Bold"/>
                <a:ea typeface="Public Sans Bold"/>
                <a:cs typeface="Public Sans Bold"/>
                <a:sym typeface="Public Sans Bold"/>
              </a:rPr>
              <a:t>0156a3</a:t>
            </a:r>
          </a:p>
        </p:txBody>
      </p:sp>
      <p:grpSp>
        <p:nvGrpSpPr>
          <p:cNvPr name="Group 13" id="13"/>
          <p:cNvGrpSpPr/>
          <p:nvPr/>
        </p:nvGrpSpPr>
        <p:grpSpPr>
          <a:xfrm rot="0">
            <a:off x="9521573" y="4055770"/>
            <a:ext cx="2175461" cy="2175461"/>
            <a:chOff x="0" y="0"/>
            <a:chExt cx="5740400" cy="5740400"/>
          </a:xfrm>
        </p:grpSpPr>
        <p:sp>
          <p:nvSpPr>
            <p:cNvPr name="Freeform 14" id="14"/>
            <p:cNvSpPr/>
            <p:nvPr/>
          </p:nvSpPr>
          <p:spPr>
            <a:xfrm flipH="false" flipV="false" rot="0">
              <a:off x="0" y="0"/>
              <a:ext cx="5740400" cy="5740400"/>
            </a:xfrm>
            <a:custGeom>
              <a:avLst/>
              <a:gdLst/>
              <a:ahLst/>
              <a:cxnLst/>
              <a:rect r="r" b="b" t="t" l="l"/>
              <a:pathLst>
                <a:path h="5740400" w="5740400">
                  <a:moveTo>
                    <a:pt x="5435600" y="0"/>
                  </a:moveTo>
                  <a:lnTo>
                    <a:pt x="304800" y="0"/>
                  </a:lnTo>
                  <a:cubicBezTo>
                    <a:pt x="135890" y="0"/>
                    <a:pt x="0" y="135890"/>
                    <a:pt x="0" y="304800"/>
                  </a:cubicBezTo>
                  <a:lnTo>
                    <a:pt x="0" y="5435600"/>
                  </a:lnTo>
                  <a:cubicBezTo>
                    <a:pt x="0" y="5604510"/>
                    <a:pt x="135890" y="5740400"/>
                    <a:pt x="304800" y="5740400"/>
                  </a:cubicBezTo>
                  <a:lnTo>
                    <a:pt x="5435600" y="5740400"/>
                  </a:lnTo>
                  <a:cubicBezTo>
                    <a:pt x="5604510" y="5740400"/>
                    <a:pt x="5740400" y="5604510"/>
                    <a:pt x="5740400" y="5435600"/>
                  </a:cubicBezTo>
                  <a:lnTo>
                    <a:pt x="5740400" y="304800"/>
                  </a:lnTo>
                  <a:cubicBezTo>
                    <a:pt x="5740400" y="135890"/>
                    <a:pt x="5604510" y="0"/>
                    <a:pt x="5435600" y="0"/>
                  </a:cubicBezTo>
                  <a:close/>
                </a:path>
              </a:pathLst>
            </a:custGeom>
            <a:solidFill>
              <a:srgbClr val="100F0D"/>
            </a:solidFill>
          </p:spPr>
        </p:sp>
      </p:grpSp>
      <p:sp>
        <p:nvSpPr>
          <p:cNvPr name="TextBox 15" id="15"/>
          <p:cNvSpPr txBox="true"/>
          <p:nvPr/>
        </p:nvSpPr>
        <p:spPr>
          <a:xfrm rot="0">
            <a:off x="9775480" y="4913633"/>
            <a:ext cx="1667647" cy="250555"/>
          </a:xfrm>
          <a:prstGeom prst="rect">
            <a:avLst/>
          </a:prstGeom>
        </p:spPr>
        <p:txBody>
          <a:bodyPr anchor="t" rtlCol="false" tIns="0" lIns="0" bIns="0" rIns="0">
            <a:spAutoFit/>
          </a:bodyPr>
          <a:lstStyle/>
          <a:p>
            <a:pPr algn="ctr" marL="0" indent="0" lvl="0">
              <a:lnSpc>
                <a:spcPts val="1997"/>
              </a:lnSpc>
              <a:spcBef>
                <a:spcPct val="0"/>
              </a:spcBef>
            </a:pPr>
            <a:r>
              <a:rPr lang="en-US" b="true" sz="1331">
                <a:solidFill>
                  <a:srgbClr val="FFFFFF"/>
                </a:solidFill>
                <a:latin typeface="Public Sans Bold"/>
                <a:ea typeface="Public Sans Bold"/>
                <a:cs typeface="Public Sans Bold"/>
                <a:sym typeface="Public Sans Bold"/>
              </a:rPr>
              <a:t>#000000</a:t>
            </a:r>
          </a:p>
        </p:txBody>
      </p:sp>
      <p:grpSp>
        <p:nvGrpSpPr>
          <p:cNvPr name="Group 16" id="16"/>
          <p:cNvGrpSpPr/>
          <p:nvPr/>
        </p:nvGrpSpPr>
        <p:grpSpPr>
          <a:xfrm rot="0">
            <a:off x="9521573" y="1656060"/>
            <a:ext cx="2175461" cy="2175461"/>
            <a:chOff x="0" y="0"/>
            <a:chExt cx="5740400" cy="5740400"/>
          </a:xfrm>
        </p:grpSpPr>
        <p:sp>
          <p:nvSpPr>
            <p:cNvPr name="Freeform 17" id="17"/>
            <p:cNvSpPr/>
            <p:nvPr/>
          </p:nvSpPr>
          <p:spPr>
            <a:xfrm flipH="false" flipV="false" rot="0">
              <a:off x="0" y="0"/>
              <a:ext cx="5740400" cy="5740400"/>
            </a:xfrm>
            <a:custGeom>
              <a:avLst/>
              <a:gdLst/>
              <a:ahLst/>
              <a:cxnLst/>
              <a:rect r="r" b="b" t="t" l="l"/>
              <a:pathLst>
                <a:path h="5740400" w="5740400">
                  <a:moveTo>
                    <a:pt x="5435600" y="0"/>
                  </a:moveTo>
                  <a:lnTo>
                    <a:pt x="304800" y="0"/>
                  </a:lnTo>
                  <a:cubicBezTo>
                    <a:pt x="135890" y="0"/>
                    <a:pt x="0" y="135890"/>
                    <a:pt x="0" y="304800"/>
                  </a:cubicBezTo>
                  <a:lnTo>
                    <a:pt x="0" y="5435600"/>
                  </a:lnTo>
                  <a:cubicBezTo>
                    <a:pt x="0" y="5604510"/>
                    <a:pt x="135890" y="5740400"/>
                    <a:pt x="304800" y="5740400"/>
                  </a:cubicBezTo>
                  <a:lnTo>
                    <a:pt x="5435600" y="5740400"/>
                  </a:lnTo>
                  <a:cubicBezTo>
                    <a:pt x="5604510" y="5740400"/>
                    <a:pt x="5740400" y="5604510"/>
                    <a:pt x="5740400" y="5435600"/>
                  </a:cubicBezTo>
                  <a:lnTo>
                    <a:pt x="5740400" y="304800"/>
                  </a:lnTo>
                  <a:cubicBezTo>
                    <a:pt x="5740400" y="135890"/>
                    <a:pt x="5604510" y="0"/>
                    <a:pt x="5435600" y="0"/>
                  </a:cubicBezTo>
                  <a:close/>
                </a:path>
              </a:pathLst>
            </a:custGeom>
            <a:solidFill>
              <a:srgbClr val="9F9B9B"/>
            </a:solidFill>
          </p:spPr>
        </p:sp>
      </p:grpSp>
      <p:sp>
        <p:nvSpPr>
          <p:cNvPr name="TextBox 18" id="18"/>
          <p:cNvSpPr txBox="true"/>
          <p:nvPr/>
        </p:nvSpPr>
        <p:spPr>
          <a:xfrm rot="0">
            <a:off x="9775480" y="2513924"/>
            <a:ext cx="1667647" cy="250555"/>
          </a:xfrm>
          <a:prstGeom prst="rect">
            <a:avLst/>
          </a:prstGeom>
        </p:spPr>
        <p:txBody>
          <a:bodyPr anchor="t" rtlCol="false" tIns="0" lIns="0" bIns="0" rIns="0">
            <a:spAutoFit/>
          </a:bodyPr>
          <a:lstStyle/>
          <a:p>
            <a:pPr algn="ctr" marL="0" indent="0" lvl="0">
              <a:lnSpc>
                <a:spcPts val="1997"/>
              </a:lnSpc>
              <a:spcBef>
                <a:spcPct val="0"/>
              </a:spcBef>
            </a:pPr>
            <a:r>
              <a:rPr lang="en-US" b="true" sz="1331">
                <a:solidFill>
                  <a:srgbClr val="FFFFFF"/>
                </a:solidFill>
                <a:latin typeface="Public Sans Bold"/>
                <a:ea typeface="Public Sans Bold"/>
                <a:cs typeface="Public Sans Bold"/>
                <a:sym typeface="Public Sans Bold"/>
              </a:rPr>
              <a:t>#9F9B9B</a:t>
            </a:r>
          </a:p>
        </p:txBody>
      </p:sp>
      <p:grpSp>
        <p:nvGrpSpPr>
          <p:cNvPr name="Group 19" id="19"/>
          <p:cNvGrpSpPr/>
          <p:nvPr/>
        </p:nvGrpSpPr>
        <p:grpSpPr>
          <a:xfrm rot="0">
            <a:off x="9507328" y="6442456"/>
            <a:ext cx="2203950" cy="2159567"/>
            <a:chOff x="0" y="0"/>
            <a:chExt cx="1913890" cy="1875349"/>
          </a:xfrm>
        </p:grpSpPr>
        <p:sp>
          <p:nvSpPr>
            <p:cNvPr name="Freeform 20" id="20"/>
            <p:cNvSpPr/>
            <p:nvPr/>
          </p:nvSpPr>
          <p:spPr>
            <a:xfrm flipH="false" flipV="false" rot="0">
              <a:off x="0" y="0"/>
              <a:ext cx="1913890" cy="1875349"/>
            </a:xfrm>
            <a:custGeom>
              <a:avLst/>
              <a:gdLst/>
              <a:ahLst/>
              <a:cxnLst/>
              <a:rect r="r" b="b" t="t" l="l"/>
              <a:pathLst>
                <a:path h="1875349" w="1913890">
                  <a:moveTo>
                    <a:pt x="1789430" y="59690"/>
                  </a:moveTo>
                  <a:cubicBezTo>
                    <a:pt x="1824990" y="59690"/>
                    <a:pt x="1854200" y="88900"/>
                    <a:pt x="1854200" y="124460"/>
                  </a:cubicBezTo>
                  <a:lnTo>
                    <a:pt x="1854200" y="1750889"/>
                  </a:lnTo>
                  <a:cubicBezTo>
                    <a:pt x="1854200" y="1786449"/>
                    <a:pt x="1824990" y="1815659"/>
                    <a:pt x="1789430" y="1815659"/>
                  </a:cubicBezTo>
                  <a:lnTo>
                    <a:pt x="124460" y="1815659"/>
                  </a:lnTo>
                  <a:cubicBezTo>
                    <a:pt x="88900" y="1815659"/>
                    <a:pt x="59690" y="1786449"/>
                    <a:pt x="59690" y="1750889"/>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50889"/>
                  </a:lnTo>
                  <a:cubicBezTo>
                    <a:pt x="0" y="1819469"/>
                    <a:pt x="55880" y="1875349"/>
                    <a:pt x="124460" y="1875349"/>
                  </a:cubicBezTo>
                  <a:lnTo>
                    <a:pt x="1789430" y="1875349"/>
                  </a:lnTo>
                  <a:cubicBezTo>
                    <a:pt x="1858010" y="1875349"/>
                    <a:pt x="1913890" y="1819469"/>
                    <a:pt x="1913890" y="1750889"/>
                  </a:cubicBezTo>
                  <a:lnTo>
                    <a:pt x="1913890" y="124460"/>
                  </a:lnTo>
                  <a:cubicBezTo>
                    <a:pt x="1913890" y="55880"/>
                    <a:pt x="1858010" y="0"/>
                    <a:pt x="1789430" y="0"/>
                  </a:cubicBezTo>
                  <a:close/>
                </a:path>
              </a:pathLst>
            </a:custGeom>
            <a:solidFill>
              <a:srgbClr val="EEEEEE"/>
            </a:solidFill>
            <a:ln cap="sq">
              <a:noFill/>
              <a:prstDash val="solid"/>
              <a:miter/>
            </a:ln>
          </p:spPr>
        </p:sp>
      </p:grpSp>
      <p:sp>
        <p:nvSpPr>
          <p:cNvPr name="TextBox 21" id="21"/>
          <p:cNvSpPr txBox="true"/>
          <p:nvPr/>
        </p:nvSpPr>
        <p:spPr>
          <a:xfrm rot="0">
            <a:off x="9775480" y="7328809"/>
            <a:ext cx="1667647" cy="250555"/>
          </a:xfrm>
          <a:prstGeom prst="rect">
            <a:avLst/>
          </a:prstGeom>
        </p:spPr>
        <p:txBody>
          <a:bodyPr anchor="t" rtlCol="false" tIns="0" lIns="0" bIns="0" rIns="0">
            <a:spAutoFit/>
          </a:bodyPr>
          <a:lstStyle/>
          <a:p>
            <a:pPr algn="ctr" marL="0" indent="0" lvl="0">
              <a:lnSpc>
                <a:spcPts val="1997"/>
              </a:lnSpc>
              <a:spcBef>
                <a:spcPct val="0"/>
              </a:spcBef>
            </a:pPr>
            <a:r>
              <a:rPr lang="en-US" b="true" sz="1331">
                <a:solidFill>
                  <a:srgbClr val="100F0D"/>
                </a:solidFill>
                <a:latin typeface="Public Sans Bold"/>
                <a:ea typeface="Public Sans Bold"/>
                <a:cs typeface="Public Sans Bold"/>
                <a:sym typeface="Public Sans Bold"/>
              </a:rPr>
              <a:t>#EEEEEE</a:t>
            </a:r>
          </a:p>
        </p:txBody>
      </p:sp>
      <p:sp>
        <p:nvSpPr>
          <p:cNvPr name="TextBox 22" id="22"/>
          <p:cNvSpPr txBox="true"/>
          <p:nvPr/>
        </p:nvSpPr>
        <p:spPr>
          <a:xfrm rot="0">
            <a:off x="6199087" y="6610811"/>
            <a:ext cx="2597970" cy="299310"/>
          </a:xfrm>
          <a:prstGeom prst="rect">
            <a:avLst/>
          </a:prstGeom>
        </p:spPr>
        <p:txBody>
          <a:bodyPr anchor="t" rtlCol="false" tIns="0" lIns="0" bIns="0" rIns="0">
            <a:spAutoFit/>
          </a:bodyPr>
          <a:lstStyle/>
          <a:p>
            <a:pPr algn="ctr" marL="0" indent="0" lvl="0">
              <a:lnSpc>
                <a:spcPts val="2466"/>
              </a:lnSpc>
              <a:spcBef>
                <a:spcPct val="0"/>
              </a:spcBef>
            </a:pPr>
            <a:r>
              <a:rPr lang="en-US" b="true" sz="1644">
                <a:solidFill>
                  <a:srgbClr val="FFFFFF"/>
                </a:solidFill>
                <a:latin typeface="Public Sans Bold"/>
                <a:ea typeface="Public Sans Bold"/>
                <a:cs typeface="Public Sans Bold"/>
                <a:sym typeface="Public Sans Bold"/>
              </a:rPr>
              <a:t>#d5a</a:t>
            </a:r>
            <a:r>
              <a:rPr lang="en-US" b="true" sz="1644" u="none">
                <a:solidFill>
                  <a:srgbClr val="FFFFFF"/>
                </a:solidFill>
                <a:latin typeface="Public Sans Bold"/>
                <a:ea typeface="Public Sans Bold"/>
                <a:cs typeface="Public Sans Bold"/>
                <a:sym typeface="Public Sans Bold"/>
              </a:rPr>
              <a:t>028</a:t>
            </a:r>
          </a:p>
        </p:txBody>
      </p:sp>
      <p:sp>
        <p:nvSpPr>
          <p:cNvPr name="TextBox 23" id="23"/>
          <p:cNvSpPr txBox="true"/>
          <p:nvPr/>
        </p:nvSpPr>
        <p:spPr>
          <a:xfrm rot="0">
            <a:off x="14070845" y="4603349"/>
            <a:ext cx="2430383" cy="1266825"/>
          </a:xfrm>
          <a:prstGeom prst="rect">
            <a:avLst/>
          </a:prstGeom>
        </p:spPr>
        <p:txBody>
          <a:bodyPr anchor="t" rtlCol="false" tIns="0" lIns="0" bIns="0" rIns="0">
            <a:spAutoFit/>
          </a:bodyPr>
          <a:lstStyle/>
          <a:p>
            <a:pPr algn="r">
              <a:lnSpc>
                <a:spcPts val="4950"/>
              </a:lnSpc>
            </a:pPr>
            <a:r>
              <a:rPr lang="en-US" b="true" sz="4500">
                <a:solidFill>
                  <a:srgbClr val="000000"/>
                </a:solidFill>
                <a:latin typeface="IBM Plex Serif Bold"/>
                <a:ea typeface="IBM Plex Serif Bold"/>
                <a:cs typeface="IBM Plex Serif Bold"/>
                <a:sym typeface="IBM Plex Serif Bold"/>
              </a:rPr>
              <a:t>Colour Palette</a:t>
            </a:r>
          </a:p>
        </p:txBody>
      </p:sp>
      <p:sp>
        <p:nvSpPr>
          <p:cNvPr name="TextBox 24" id="24"/>
          <p:cNvSpPr txBox="true"/>
          <p:nvPr/>
        </p:nvSpPr>
        <p:spPr>
          <a:xfrm rot="0">
            <a:off x="14868995" y="2889298"/>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02</a:t>
            </a:r>
          </a:p>
        </p:txBody>
      </p:sp>
    </p:spTree>
  </p:cSld>
  <p:clrMapOvr>
    <a:masterClrMapping/>
  </p:clrMapOvr>
  <p:transition spd="slow">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5A028"/>
        </a:solidFill>
      </p:bgPr>
    </p:bg>
    <p:spTree>
      <p:nvGrpSpPr>
        <p:cNvPr id="1" name=""/>
        <p:cNvGrpSpPr/>
        <p:nvPr/>
      </p:nvGrpSpPr>
      <p:grpSpPr>
        <a:xfrm>
          <a:off x="0" y="0"/>
          <a:ext cx="0" cy="0"/>
          <a:chOff x="0" y="0"/>
          <a:chExt cx="0" cy="0"/>
        </a:xfrm>
      </p:grpSpPr>
      <p:grpSp>
        <p:nvGrpSpPr>
          <p:cNvPr name="Group 2" id="2"/>
          <p:cNvGrpSpPr/>
          <p:nvPr/>
        </p:nvGrpSpPr>
        <p:grpSpPr>
          <a:xfrm rot="0">
            <a:off x="0" y="2409685"/>
            <a:ext cx="18288000" cy="6102071"/>
            <a:chOff x="0" y="0"/>
            <a:chExt cx="3087414" cy="1030163"/>
          </a:xfrm>
        </p:grpSpPr>
        <p:sp>
          <p:nvSpPr>
            <p:cNvPr name="Freeform 3" id="3">
              <a:hlinkClick r:id="rId2" action="ppaction://hlinksldjump"/>
            </p:cNvPr>
            <p:cNvSpPr/>
            <p:nvPr/>
          </p:nvSpPr>
          <p:spPr>
            <a:xfrm flipH="false" flipV="false" rot="0">
              <a:off x="0" y="0"/>
              <a:ext cx="3087414" cy="1030163"/>
            </a:xfrm>
            <a:custGeom>
              <a:avLst/>
              <a:gdLst/>
              <a:ahLst/>
              <a:cxnLst/>
              <a:rect r="r" b="b" t="t" l="l"/>
              <a:pathLst>
                <a:path h="1030163" w="3087414">
                  <a:moveTo>
                    <a:pt x="0" y="0"/>
                  </a:moveTo>
                  <a:lnTo>
                    <a:pt x="3087414" y="0"/>
                  </a:lnTo>
                  <a:lnTo>
                    <a:pt x="3087414" y="1030163"/>
                  </a:lnTo>
                  <a:lnTo>
                    <a:pt x="0" y="1030163"/>
                  </a:lnTo>
                  <a:close/>
                </a:path>
              </a:pathLst>
            </a:custGeom>
            <a:solidFill>
              <a:srgbClr val="FFFFFF"/>
            </a:solidFill>
            <a:ln w="28575" cap="sq">
              <a:solidFill>
                <a:srgbClr val="FFFFFF"/>
              </a:solidFill>
              <a:prstDash val="solid"/>
              <a:miter/>
            </a:ln>
          </p:spPr>
        </p:sp>
        <p:sp>
          <p:nvSpPr>
            <p:cNvPr name="TextBox 4" id="4"/>
            <p:cNvSpPr txBox="true"/>
            <p:nvPr/>
          </p:nvSpPr>
          <p:spPr>
            <a:xfrm>
              <a:off x="0" y="-66675"/>
              <a:ext cx="3087414" cy="1096838"/>
            </a:xfrm>
            <a:prstGeom prst="rect">
              <a:avLst/>
            </a:prstGeom>
          </p:spPr>
          <p:txBody>
            <a:bodyPr anchor="ctr" rtlCol="false" tIns="50800" lIns="50800" bIns="50800" rIns="50800"/>
            <a:lstStyle/>
            <a:p>
              <a:pPr algn="ctr">
                <a:lnSpc>
                  <a:spcPts val="3919"/>
                </a:lnSpc>
              </a:pPr>
            </a:p>
          </p:txBody>
        </p:sp>
      </p:grpSp>
      <p:sp>
        <p:nvSpPr>
          <p:cNvPr name="TextBox 5" id="5"/>
          <p:cNvSpPr txBox="true"/>
          <p:nvPr/>
        </p:nvSpPr>
        <p:spPr>
          <a:xfrm rot="0">
            <a:off x="8464075" y="885008"/>
            <a:ext cx="2770263" cy="638175"/>
          </a:xfrm>
          <a:prstGeom prst="rect">
            <a:avLst/>
          </a:prstGeom>
        </p:spPr>
        <p:txBody>
          <a:bodyPr anchor="t" rtlCol="false" tIns="0" lIns="0" bIns="0" rIns="0">
            <a:spAutoFit/>
          </a:bodyPr>
          <a:lstStyle/>
          <a:p>
            <a:pPr algn="l">
              <a:lnSpc>
                <a:spcPts val="4950"/>
              </a:lnSpc>
            </a:pPr>
            <a:r>
              <a:rPr lang="en-US" sz="4500" b="true">
                <a:solidFill>
                  <a:srgbClr val="000000"/>
                </a:solidFill>
                <a:latin typeface="IBM Plex Serif Bold"/>
                <a:ea typeface="IBM Plex Serif Bold"/>
                <a:cs typeface="IBM Plex Serif Bold"/>
                <a:sym typeface="IBM Plex Serif Bold"/>
              </a:rPr>
              <a:t>Typeface</a:t>
            </a:r>
          </a:p>
        </p:txBody>
      </p:sp>
      <p:sp>
        <p:nvSpPr>
          <p:cNvPr name="TextBox 6" id="6"/>
          <p:cNvSpPr txBox="true"/>
          <p:nvPr/>
        </p:nvSpPr>
        <p:spPr>
          <a:xfrm rot="0">
            <a:off x="6774763" y="349067"/>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03</a:t>
            </a:r>
          </a:p>
        </p:txBody>
      </p:sp>
      <p:sp>
        <p:nvSpPr>
          <p:cNvPr name="AutoShape 7" id="7"/>
          <p:cNvSpPr/>
          <p:nvPr/>
        </p:nvSpPr>
        <p:spPr>
          <a:xfrm flipV="true">
            <a:off x="8662890" y="4462156"/>
            <a:ext cx="4940" cy="1997130"/>
          </a:xfrm>
          <a:prstGeom prst="line">
            <a:avLst/>
          </a:prstGeom>
          <a:ln cap="flat" w="9525">
            <a:solidFill>
              <a:srgbClr val="352D27"/>
            </a:solidFill>
            <a:prstDash val="solid"/>
            <a:headEnd type="none" len="sm" w="sm"/>
            <a:tailEnd type="none" len="sm" w="sm"/>
          </a:ln>
        </p:spPr>
      </p:sp>
      <p:grpSp>
        <p:nvGrpSpPr>
          <p:cNvPr name="Group 8" id="8"/>
          <p:cNvGrpSpPr/>
          <p:nvPr/>
        </p:nvGrpSpPr>
        <p:grpSpPr>
          <a:xfrm rot="0">
            <a:off x="1761079" y="4370868"/>
            <a:ext cx="6897049" cy="2179705"/>
            <a:chOff x="0" y="0"/>
            <a:chExt cx="9196065" cy="2906273"/>
          </a:xfrm>
        </p:grpSpPr>
        <p:sp>
          <p:nvSpPr>
            <p:cNvPr name="TextBox 9" id="9"/>
            <p:cNvSpPr txBox="true"/>
            <p:nvPr/>
          </p:nvSpPr>
          <p:spPr>
            <a:xfrm rot="0">
              <a:off x="3377984" y="61901"/>
              <a:ext cx="5561332" cy="319539"/>
            </a:xfrm>
            <a:prstGeom prst="rect">
              <a:avLst/>
            </a:prstGeom>
          </p:spPr>
          <p:txBody>
            <a:bodyPr anchor="t" rtlCol="false" tIns="0" lIns="0" bIns="0" rIns="0">
              <a:spAutoFit/>
            </a:bodyPr>
            <a:lstStyle/>
            <a:p>
              <a:pPr algn="l">
                <a:lnSpc>
                  <a:spcPts val="1884"/>
                </a:lnSpc>
              </a:pPr>
              <a:r>
                <a:rPr lang="en-US" sz="1346" spc="380">
                  <a:solidFill>
                    <a:srgbClr val="5F5143"/>
                  </a:solidFill>
                  <a:latin typeface="Futura"/>
                  <a:ea typeface="Futura"/>
                  <a:cs typeface="Futura"/>
                  <a:sym typeface="Futura"/>
                </a:rPr>
                <a:t>PRIMARY FONT</a:t>
              </a:r>
            </a:p>
          </p:txBody>
        </p:sp>
        <p:sp>
          <p:nvSpPr>
            <p:cNvPr name="TextBox 10" id="10"/>
            <p:cNvSpPr txBox="true"/>
            <p:nvPr/>
          </p:nvSpPr>
          <p:spPr>
            <a:xfrm rot="0">
              <a:off x="3388918" y="552428"/>
              <a:ext cx="5807147" cy="871855"/>
            </a:xfrm>
            <a:prstGeom prst="rect">
              <a:avLst/>
            </a:prstGeom>
          </p:spPr>
          <p:txBody>
            <a:bodyPr anchor="t" rtlCol="false" tIns="0" lIns="0" bIns="0" rIns="0">
              <a:spAutoFit/>
            </a:bodyPr>
            <a:lstStyle/>
            <a:p>
              <a:pPr algn="l">
                <a:lnSpc>
                  <a:spcPts val="5040"/>
                </a:lnSpc>
              </a:pPr>
              <a:r>
                <a:rPr lang="en-US" sz="3600">
                  <a:solidFill>
                    <a:srgbClr val="000000"/>
                  </a:solidFill>
                  <a:latin typeface="Futura"/>
                  <a:ea typeface="Futura"/>
                  <a:cs typeface="Futura"/>
                  <a:sym typeface="Futura"/>
                </a:rPr>
                <a:t>Futura</a:t>
              </a:r>
            </a:p>
          </p:txBody>
        </p:sp>
        <p:sp>
          <p:nvSpPr>
            <p:cNvPr name="TextBox 11" id="11"/>
            <p:cNvSpPr txBox="true"/>
            <p:nvPr/>
          </p:nvSpPr>
          <p:spPr>
            <a:xfrm rot="0">
              <a:off x="0" y="-295275"/>
              <a:ext cx="2569522" cy="1828589"/>
            </a:xfrm>
            <a:prstGeom prst="rect">
              <a:avLst/>
            </a:prstGeom>
          </p:spPr>
          <p:txBody>
            <a:bodyPr anchor="t" rtlCol="false" tIns="0" lIns="0" bIns="0" rIns="0">
              <a:spAutoFit/>
            </a:bodyPr>
            <a:lstStyle/>
            <a:p>
              <a:pPr algn="l">
                <a:lnSpc>
                  <a:spcPts val="10639"/>
                </a:lnSpc>
              </a:pPr>
              <a:r>
                <a:rPr lang="en-US" sz="7599">
                  <a:solidFill>
                    <a:srgbClr val="000000"/>
                  </a:solidFill>
                  <a:latin typeface="Futura"/>
                  <a:ea typeface="Futura"/>
                  <a:cs typeface="Futura"/>
                  <a:sym typeface="Futura"/>
                </a:rPr>
                <a:t>Aa</a:t>
              </a:r>
            </a:p>
          </p:txBody>
        </p:sp>
        <p:sp>
          <p:nvSpPr>
            <p:cNvPr name="TextBox 12" id="12"/>
            <p:cNvSpPr txBox="true"/>
            <p:nvPr/>
          </p:nvSpPr>
          <p:spPr>
            <a:xfrm rot="0">
              <a:off x="21104" y="2157418"/>
              <a:ext cx="8986332" cy="748855"/>
            </a:xfrm>
            <a:prstGeom prst="rect">
              <a:avLst/>
            </a:prstGeom>
          </p:spPr>
          <p:txBody>
            <a:bodyPr anchor="t" rtlCol="false" tIns="0" lIns="0" bIns="0" rIns="0">
              <a:spAutoFit/>
            </a:bodyPr>
            <a:lstStyle/>
            <a:p>
              <a:pPr algn="l">
                <a:lnSpc>
                  <a:spcPts val="2249"/>
                </a:lnSpc>
              </a:pPr>
              <a:r>
                <a:rPr lang="en-US" sz="1606">
                  <a:solidFill>
                    <a:srgbClr val="000000"/>
                  </a:solidFill>
                  <a:latin typeface="Futura"/>
                  <a:ea typeface="Futura"/>
                  <a:cs typeface="Futura"/>
                  <a:sym typeface="Futura"/>
                </a:rPr>
                <a:t>a b c d e f g h i j k l m n o p q r s t u v w x y z</a:t>
              </a:r>
            </a:p>
            <a:p>
              <a:pPr algn="l">
                <a:lnSpc>
                  <a:spcPts val="2249"/>
                </a:lnSpc>
              </a:pPr>
              <a:r>
                <a:rPr lang="en-US" sz="1606">
                  <a:solidFill>
                    <a:srgbClr val="000000"/>
                  </a:solidFill>
                  <a:latin typeface="Futura"/>
                  <a:ea typeface="Futura"/>
                  <a:cs typeface="Futura"/>
                  <a:sym typeface="Futura"/>
                </a:rPr>
                <a:t>1 2 3 4 5 6 7 8 9 0</a:t>
              </a:r>
            </a:p>
          </p:txBody>
        </p:sp>
        <p:sp>
          <p:nvSpPr>
            <p:cNvPr name="TextBox 13" id="13"/>
            <p:cNvSpPr txBox="true"/>
            <p:nvPr/>
          </p:nvSpPr>
          <p:spPr>
            <a:xfrm rot="0">
              <a:off x="21104" y="1799016"/>
              <a:ext cx="8986332" cy="380555"/>
            </a:xfrm>
            <a:prstGeom prst="rect">
              <a:avLst/>
            </a:prstGeom>
          </p:spPr>
          <p:txBody>
            <a:bodyPr anchor="t" rtlCol="false" tIns="0" lIns="0" bIns="0" rIns="0">
              <a:spAutoFit/>
            </a:bodyPr>
            <a:lstStyle/>
            <a:p>
              <a:pPr algn="l">
                <a:lnSpc>
                  <a:spcPts val="2249"/>
                </a:lnSpc>
              </a:pPr>
              <a:r>
                <a:rPr lang="en-US" sz="1606">
                  <a:solidFill>
                    <a:srgbClr val="000000"/>
                  </a:solidFill>
                  <a:latin typeface="Futura"/>
                  <a:ea typeface="Futura"/>
                  <a:cs typeface="Futura"/>
                  <a:sym typeface="Futura"/>
                </a:rPr>
                <a:t>A B C D E F G H I J K L M N O P Q R S T U V W X Y Z</a:t>
              </a:r>
            </a:p>
          </p:txBody>
        </p:sp>
      </p:grpSp>
      <p:grpSp>
        <p:nvGrpSpPr>
          <p:cNvPr name="Group 14" id="14"/>
          <p:cNvGrpSpPr/>
          <p:nvPr/>
        </p:nvGrpSpPr>
        <p:grpSpPr>
          <a:xfrm rot="0">
            <a:off x="10208790" y="4370868"/>
            <a:ext cx="7360428" cy="2179705"/>
            <a:chOff x="0" y="0"/>
            <a:chExt cx="9813905" cy="2906273"/>
          </a:xfrm>
        </p:grpSpPr>
        <p:sp>
          <p:nvSpPr>
            <p:cNvPr name="TextBox 15" id="15"/>
            <p:cNvSpPr txBox="true"/>
            <p:nvPr/>
          </p:nvSpPr>
          <p:spPr>
            <a:xfrm rot="0">
              <a:off x="3377984" y="80951"/>
              <a:ext cx="5561332" cy="300489"/>
            </a:xfrm>
            <a:prstGeom prst="rect">
              <a:avLst/>
            </a:prstGeom>
          </p:spPr>
          <p:txBody>
            <a:bodyPr anchor="t" rtlCol="false" tIns="0" lIns="0" bIns="0" rIns="0">
              <a:spAutoFit/>
            </a:bodyPr>
            <a:lstStyle/>
            <a:p>
              <a:pPr algn="l">
                <a:lnSpc>
                  <a:spcPts val="1884"/>
                </a:lnSpc>
              </a:pPr>
              <a:r>
                <a:rPr lang="en-US" sz="1346" spc="380">
                  <a:solidFill>
                    <a:srgbClr val="5F5143"/>
                  </a:solidFill>
                  <a:latin typeface="IBM Plex Serif"/>
                  <a:ea typeface="IBM Plex Serif"/>
                  <a:cs typeface="IBM Plex Serif"/>
                  <a:sym typeface="IBM Plex Serif"/>
                </a:rPr>
                <a:t>HEADER</a:t>
              </a:r>
            </a:p>
          </p:txBody>
        </p:sp>
        <p:sp>
          <p:nvSpPr>
            <p:cNvPr name="TextBox 16" id="16"/>
            <p:cNvSpPr txBox="true"/>
            <p:nvPr/>
          </p:nvSpPr>
          <p:spPr>
            <a:xfrm rot="0">
              <a:off x="3388918" y="619103"/>
              <a:ext cx="6424987" cy="805180"/>
            </a:xfrm>
            <a:prstGeom prst="rect">
              <a:avLst/>
            </a:prstGeom>
          </p:spPr>
          <p:txBody>
            <a:bodyPr anchor="t" rtlCol="false" tIns="0" lIns="0" bIns="0" rIns="0">
              <a:spAutoFit/>
            </a:bodyPr>
            <a:lstStyle/>
            <a:p>
              <a:pPr algn="l">
                <a:lnSpc>
                  <a:spcPts val="5040"/>
                </a:lnSpc>
              </a:pPr>
              <a:r>
                <a:rPr lang="en-US" sz="3600">
                  <a:solidFill>
                    <a:srgbClr val="000000"/>
                  </a:solidFill>
                  <a:latin typeface="IBM Plex Serif"/>
                  <a:ea typeface="IBM Plex Serif"/>
                  <a:cs typeface="IBM Plex Serif"/>
                  <a:sym typeface="IBM Plex Serif"/>
                </a:rPr>
                <a:t>IBM Plex Serif</a:t>
              </a:r>
            </a:p>
          </p:txBody>
        </p:sp>
        <p:sp>
          <p:nvSpPr>
            <p:cNvPr name="TextBox 17" id="17"/>
            <p:cNvSpPr txBox="true"/>
            <p:nvPr/>
          </p:nvSpPr>
          <p:spPr>
            <a:xfrm rot="0">
              <a:off x="0" y="-152400"/>
              <a:ext cx="2569522" cy="1685714"/>
            </a:xfrm>
            <a:prstGeom prst="rect">
              <a:avLst/>
            </a:prstGeom>
          </p:spPr>
          <p:txBody>
            <a:bodyPr anchor="t" rtlCol="false" tIns="0" lIns="0" bIns="0" rIns="0">
              <a:spAutoFit/>
            </a:bodyPr>
            <a:lstStyle/>
            <a:p>
              <a:pPr algn="l">
                <a:lnSpc>
                  <a:spcPts val="10639"/>
                </a:lnSpc>
              </a:pPr>
              <a:r>
                <a:rPr lang="en-US" sz="7599">
                  <a:solidFill>
                    <a:srgbClr val="000000"/>
                  </a:solidFill>
                  <a:latin typeface="IBM Plex Serif"/>
                  <a:ea typeface="IBM Plex Serif"/>
                  <a:cs typeface="IBM Plex Serif"/>
                  <a:sym typeface="IBM Plex Serif"/>
                </a:rPr>
                <a:t>Aa</a:t>
              </a:r>
            </a:p>
          </p:txBody>
        </p:sp>
        <p:sp>
          <p:nvSpPr>
            <p:cNvPr name="TextBox 18" id="18"/>
            <p:cNvSpPr txBox="true"/>
            <p:nvPr/>
          </p:nvSpPr>
          <p:spPr>
            <a:xfrm rot="0">
              <a:off x="21104" y="2195518"/>
              <a:ext cx="9597198" cy="710755"/>
            </a:xfrm>
            <a:prstGeom prst="rect">
              <a:avLst/>
            </a:prstGeom>
          </p:spPr>
          <p:txBody>
            <a:bodyPr anchor="t" rtlCol="false" tIns="0" lIns="0" bIns="0" rIns="0">
              <a:spAutoFit/>
            </a:bodyPr>
            <a:lstStyle/>
            <a:p>
              <a:pPr algn="l">
                <a:lnSpc>
                  <a:spcPts val="2249"/>
                </a:lnSpc>
              </a:pPr>
              <a:r>
                <a:rPr lang="en-US" sz="1606">
                  <a:solidFill>
                    <a:srgbClr val="000000"/>
                  </a:solidFill>
                  <a:latin typeface="IBM Plex Serif"/>
                  <a:ea typeface="IBM Plex Serif"/>
                  <a:cs typeface="IBM Plex Serif"/>
                  <a:sym typeface="IBM Plex Serif"/>
                </a:rPr>
                <a:t>a b c d e f g h i j k l m n o p q r s t u v w x y z</a:t>
              </a:r>
            </a:p>
            <a:p>
              <a:pPr algn="l">
                <a:lnSpc>
                  <a:spcPts val="2249"/>
                </a:lnSpc>
              </a:pPr>
              <a:r>
                <a:rPr lang="en-US" sz="1606">
                  <a:solidFill>
                    <a:srgbClr val="000000"/>
                  </a:solidFill>
                  <a:latin typeface="IBM Plex Serif"/>
                  <a:ea typeface="IBM Plex Serif"/>
                  <a:cs typeface="IBM Plex Serif"/>
                  <a:sym typeface="IBM Plex Serif"/>
                </a:rPr>
                <a:t>1 2 3 4 5 6 7 8 9 0</a:t>
              </a:r>
            </a:p>
          </p:txBody>
        </p:sp>
        <p:sp>
          <p:nvSpPr>
            <p:cNvPr name="TextBox 19" id="19"/>
            <p:cNvSpPr txBox="true"/>
            <p:nvPr/>
          </p:nvSpPr>
          <p:spPr>
            <a:xfrm rot="0">
              <a:off x="21104" y="1837116"/>
              <a:ext cx="9597198" cy="342455"/>
            </a:xfrm>
            <a:prstGeom prst="rect">
              <a:avLst/>
            </a:prstGeom>
          </p:spPr>
          <p:txBody>
            <a:bodyPr anchor="t" rtlCol="false" tIns="0" lIns="0" bIns="0" rIns="0">
              <a:spAutoFit/>
            </a:bodyPr>
            <a:lstStyle/>
            <a:p>
              <a:pPr algn="l">
                <a:lnSpc>
                  <a:spcPts val="2249"/>
                </a:lnSpc>
              </a:pPr>
              <a:r>
                <a:rPr lang="en-US" sz="1606">
                  <a:solidFill>
                    <a:srgbClr val="000000"/>
                  </a:solidFill>
                  <a:latin typeface="IBM Plex Serif"/>
                  <a:ea typeface="IBM Plex Serif"/>
                  <a:cs typeface="IBM Plex Serif"/>
                  <a:sym typeface="IBM Plex Serif"/>
                </a:rPr>
                <a:t>A B C D E F G H I J K L M N O P Q R S T U V W X Y Z</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5A027"/>
        </a:solidFill>
      </p:bgPr>
    </p:bg>
    <p:spTree>
      <p:nvGrpSpPr>
        <p:cNvPr id="1" name=""/>
        <p:cNvGrpSpPr/>
        <p:nvPr/>
      </p:nvGrpSpPr>
      <p:grpSpPr>
        <a:xfrm>
          <a:off x="0" y="0"/>
          <a:ext cx="0" cy="0"/>
          <a:chOff x="0" y="0"/>
          <a:chExt cx="0" cy="0"/>
        </a:xfrm>
      </p:grpSpPr>
      <p:grpSp>
        <p:nvGrpSpPr>
          <p:cNvPr name="Group 2" id="2"/>
          <p:cNvGrpSpPr/>
          <p:nvPr/>
        </p:nvGrpSpPr>
        <p:grpSpPr>
          <a:xfrm rot="0">
            <a:off x="-453167" y="-79305"/>
            <a:ext cx="14436090" cy="10445610"/>
            <a:chOff x="0" y="0"/>
            <a:chExt cx="1996888" cy="1444900"/>
          </a:xfrm>
        </p:grpSpPr>
        <p:sp>
          <p:nvSpPr>
            <p:cNvPr name="Freeform 3" id="3">
              <a:hlinkClick r:id="rId2" action="ppaction://hlinksldjump"/>
            </p:cNvPr>
            <p:cNvSpPr/>
            <p:nvPr/>
          </p:nvSpPr>
          <p:spPr>
            <a:xfrm flipH="false" flipV="false" rot="0">
              <a:off x="0" y="0"/>
              <a:ext cx="1996888" cy="1444900"/>
            </a:xfrm>
            <a:custGeom>
              <a:avLst/>
              <a:gdLst/>
              <a:ahLst/>
              <a:cxnLst/>
              <a:rect r="r" b="b" t="t" l="l"/>
              <a:pathLst>
                <a:path h="1444900" w="1996888">
                  <a:moveTo>
                    <a:pt x="0" y="0"/>
                  </a:moveTo>
                  <a:lnTo>
                    <a:pt x="1996888" y="0"/>
                  </a:lnTo>
                  <a:lnTo>
                    <a:pt x="1996888" y="1444900"/>
                  </a:lnTo>
                  <a:lnTo>
                    <a:pt x="0" y="1444900"/>
                  </a:lnTo>
                  <a:close/>
                </a:path>
              </a:pathLst>
            </a:custGeom>
            <a:solidFill>
              <a:srgbClr val="FFFFFF"/>
            </a:solidFill>
            <a:ln w="28575" cap="sq">
              <a:solidFill>
                <a:srgbClr val="D5A027"/>
              </a:solidFill>
              <a:prstDash val="solid"/>
              <a:miter/>
            </a:ln>
          </p:spPr>
        </p:sp>
        <p:sp>
          <p:nvSpPr>
            <p:cNvPr name="TextBox 4" id="4"/>
            <p:cNvSpPr txBox="true"/>
            <p:nvPr/>
          </p:nvSpPr>
          <p:spPr>
            <a:xfrm>
              <a:off x="0" y="-66675"/>
              <a:ext cx="1996888" cy="1511575"/>
            </a:xfrm>
            <a:prstGeom prst="rect">
              <a:avLst/>
            </a:prstGeom>
          </p:spPr>
          <p:txBody>
            <a:bodyPr anchor="ctr" rtlCol="false" tIns="50800" lIns="50800" bIns="50800" rIns="50800"/>
            <a:lstStyle/>
            <a:p>
              <a:pPr algn="ctr">
                <a:lnSpc>
                  <a:spcPts val="3919"/>
                </a:lnSpc>
              </a:pPr>
            </a:p>
          </p:txBody>
        </p:sp>
      </p:grpSp>
      <p:sp>
        <p:nvSpPr>
          <p:cNvPr name="Freeform 5" id="5"/>
          <p:cNvSpPr/>
          <p:nvPr/>
        </p:nvSpPr>
        <p:spPr>
          <a:xfrm flipH="false" flipV="false" rot="0">
            <a:off x="1444689" y="2631885"/>
            <a:ext cx="3798585" cy="2032026"/>
          </a:xfrm>
          <a:custGeom>
            <a:avLst/>
            <a:gdLst/>
            <a:ahLst/>
            <a:cxnLst/>
            <a:rect r="r" b="b" t="t" l="l"/>
            <a:pathLst>
              <a:path h="2032026" w="3798585">
                <a:moveTo>
                  <a:pt x="0" y="0"/>
                </a:moveTo>
                <a:lnTo>
                  <a:pt x="3798585" y="0"/>
                </a:lnTo>
                <a:lnTo>
                  <a:pt x="3798585" y="2032025"/>
                </a:lnTo>
                <a:lnTo>
                  <a:pt x="0" y="2032025"/>
                </a:lnTo>
                <a:lnTo>
                  <a:pt x="0" y="0"/>
                </a:lnTo>
                <a:close/>
              </a:path>
            </a:pathLst>
          </a:custGeom>
          <a:blipFill>
            <a:blip r:embed="rId3"/>
            <a:stretch>
              <a:fillRect l="0" t="0" r="0" b="0"/>
            </a:stretch>
          </a:blipFill>
        </p:spPr>
      </p:sp>
      <p:sp>
        <p:nvSpPr>
          <p:cNvPr name="Freeform 6" id="6"/>
          <p:cNvSpPr/>
          <p:nvPr/>
        </p:nvSpPr>
        <p:spPr>
          <a:xfrm flipH="false" flipV="false" rot="0">
            <a:off x="8928455" y="2406113"/>
            <a:ext cx="2371586" cy="2257798"/>
          </a:xfrm>
          <a:custGeom>
            <a:avLst/>
            <a:gdLst/>
            <a:ahLst/>
            <a:cxnLst/>
            <a:rect r="r" b="b" t="t" l="l"/>
            <a:pathLst>
              <a:path h="2257798" w="2371586">
                <a:moveTo>
                  <a:pt x="0" y="0"/>
                </a:moveTo>
                <a:lnTo>
                  <a:pt x="2371586" y="0"/>
                </a:lnTo>
                <a:lnTo>
                  <a:pt x="2371586" y="2257797"/>
                </a:lnTo>
                <a:lnTo>
                  <a:pt x="0" y="2257797"/>
                </a:lnTo>
                <a:lnTo>
                  <a:pt x="0" y="0"/>
                </a:lnTo>
                <a:close/>
              </a:path>
            </a:pathLst>
          </a:custGeom>
          <a:blipFill>
            <a:blip r:embed="rId4"/>
            <a:stretch>
              <a:fillRect l="0" t="0" r="0" b="0"/>
            </a:stretch>
          </a:blipFill>
        </p:spPr>
      </p:sp>
      <p:sp>
        <p:nvSpPr>
          <p:cNvPr name="Freeform 7" id="7"/>
          <p:cNvSpPr/>
          <p:nvPr/>
        </p:nvSpPr>
        <p:spPr>
          <a:xfrm flipH="false" flipV="false" rot="0">
            <a:off x="3972570" y="5645574"/>
            <a:ext cx="5786369" cy="3052310"/>
          </a:xfrm>
          <a:custGeom>
            <a:avLst/>
            <a:gdLst/>
            <a:ahLst/>
            <a:cxnLst/>
            <a:rect r="r" b="b" t="t" l="l"/>
            <a:pathLst>
              <a:path h="3052310" w="5786369">
                <a:moveTo>
                  <a:pt x="0" y="0"/>
                </a:moveTo>
                <a:lnTo>
                  <a:pt x="5786369" y="0"/>
                </a:lnTo>
                <a:lnTo>
                  <a:pt x="5786369" y="3052309"/>
                </a:lnTo>
                <a:lnTo>
                  <a:pt x="0" y="3052309"/>
                </a:lnTo>
                <a:lnTo>
                  <a:pt x="0" y="0"/>
                </a:lnTo>
                <a:close/>
              </a:path>
            </a:pathLst>
          </a:custGeom>
          <a:blipFill>
            <a:blip r:embed="rId5"/>
            <a:stretch>
              <a:fillRect l="0" t="0" r="0" b="0"/>
            </a:stretch>
          </a:blipFill>
        </p:spPr>
      </p:sp>
      <p:sp>
        <p:nvSpPr>
          <p:cNvPr name="TextBox 8" id="8"/>
          <p:cNvSpPr txBox="true"/>
          <p:nvPr/>
        </p:nvSpPr>
        <p:spPr>
          <a:xfrm rot="0">
            <a:off x="15078716" y="5103037"/>
            <a:ext cx="2430383" cy="638175"/>
          </a:xfrm>
          <a:prstGeom prst="rect">
            <a:avLst/>
          </a:prstGeom>
        </p:spPr>
        <p:txBody>
          <a:bodyPr anchor="t" rtlCol="false" tIns="0" lIns="0" bIns="0" rIns="0">
            <a:spAutoFit/>
          </a:bodyPr>
          <a:lstStyle/>
          <a:p>
            <a:pPr algn="l">
              <a:lnSpc>
                <a:spcPts val="4950"/>
              </a:lnSpc>
            </a:pPr>
            <a:r>
              <a:rPr lang="en-US" sz="4500" b="true">
                <a:solidFill>
                  <a:srgbClr val="000000"/>
                </a:solidFill>
                <a:latin typeface="IBM Plex Serif Bold"/>
                <a:ea typeface="IBM Plex Serif Bold"/>
                <a:cs typeface="IBM Plex Serif Bold"/>
                <a:sym typeface="IBM Plex Serif Bold"/>
              </a:rPr>
              <a:t>Logo</a:t>
            </a:r>
          </a:p>
        </p:txBody>
      </p:sp>
      <p:sp>
        <p:nvSpPr>
          <p:cNvPr name="TextBox 9" id="9"/>
          <p:cNvSpPr txBox="true"/>
          <p:nvPr/>
        </p:nvSpPr>
        <p:spPr>
          <a:xfrm rot="0">
            <a:off x="1028700" y="1522442"/>
            <a:ext cx="4630562" cy="490855"/>
          </a:xfrm>
          <a:prstGeom prst="rect">
            <a:avLst/>
          </a:prstGeom>
        </p:spPr>
        <p:txBody>
          <a:bodyPr anchor="t" rtlCol="false" tIns="0" lIns="0" bIns="0" rIns="0">
            <a:spAutoFit/>
          </a:bodyPr>
          <a:lstStyle/>
          <a:p>
            <a:pPr algn="ctr">
              <a:lnSpc>
                <a:spcPts val="3919"/>
              </a:lnSpc>
            </a:pPr>
            <a:r>
              <a:rPr lang="en-US" sz="2799">
                <a:solidFill>
                  <a:srgbClr val="DD4912"/>
                </a:solidFill>
                <a:latin typeface="Hagrid"/>
                <a:ea typeface="Hagrid"/>
                <a:cs typeface="Hagrid"/>
                <a:sym typeface="Hagrid"/>
              </a:rPr>
              <a:t>Main Logo</a:t>
            </a:r>
          </a:p>
        </p:txBody>
      </p:sp>
      <p:sp>
        <p:nvSpPr>
          <p:cNvPr name="TextBox 10" id="10"/>
          <p:cNvSpPr txBox="true"/>
          <p:nvPr/>
        </p:nvSpPr>
        <p:spPr>
          <a:xfrm rot="0">
            <a:off x="8512714" y="1522442"/>
            <a:ext cx="3203068" cy="490855"/>
          </a:xfrm>
          <a:prstGeom prst="rect">
            <a:avLst/>
          </a:prstGeom>
        </p:spPr>
        <p:txBody>
          <a:bodyPr anchor="t" rtlCol="false" tIns="0" lIns="0" bIns="0" rIns="0">
            <a:spAutoFit/>
          </a:bodyPr>
          <a:lstStyle/>
          <a:p>
            <a:pPr algn="ctr" marL="0" indent="0" lvl="0">
              <a:lnSpc>
                <a:spcPts val="3919"/>
              </a:lnSpc>
              <a:spcBef>
                <a:spcPct val="0"/>
              </a:spcBef>
            </a:pPr>
            <a:r>
              <a:rPr lang="en-US" sz="2799" u="none">
                <a:solidFill>
                  <a:srgbClr val="DD4912"/>
                </a:solidFill>
                <a:latin typeface="Hagrid"/>
                <a:ea typeface="Hagrid"/>
                <a:cs typeface="Hagrid"/>
                <a:sym typeface="Hagrid"/>
              </a:rPr>
              <a:t>Logo Variation</a:t>
            </a:r>
          </a:p>
        </p:txBody>
      </p:sp>
      <p:sp>
        <p:nvSpPr>
          <p:cNvPr name="AutoShape 11" id="11"/>
          <p:cNvSpPr/>
          <p:nvPr/>
        </p:nvSpPr>
        <p:spPr>
          <a:xfrm>
            <a:off x="3622008" y="5159087"/>
            <a:ext cx="6492240" cy="0"/>
          </a:xfrm>
          <a:prstGeom prst="line">
            <a:avLst/>
          </a:prstGeom>
          <a:ln cap="flat" w="38100">
            <a:solidFill>
              <a:srgbClr val="000000"/>
            </a:solidFill>
            <a:prstDash val="solid"/>
            <a:headEnd type="none" len="sm" w="sm"/>
            <a:tailEnd type="none" len="sm" w="sm"/>
          </a:ln>
        </p:spPr>
      </p:sp>
      <p:sp>
        <p:nvSpPr>
          <p:cNvPr name="AutoShape 12" id="12"/>
          <p:cNvSpPr/>
          <p:nvPr/>
        </p:nvSpPr>
        <p:spPr>
          <a:xfrm>
            <a:off x="3591093" y="4596011"/>
            <a:ext cx="11869" cy="581737"/>
          </a:xfrm>
          <a:prstGeom prst="line">
            <a:avLst/>
          </a:prstGeom>
          <a:ln cap="flat" w="38100">
            <a:solidFill>
              <a:srgbClr val="000000"/>
            </a:solidFill>
            <a:prstDash val="solid"/>
            <a:headEnd type="none" len="sm" w="sm"/>
            <a:tailEnd type="none" len="sm" w="sm"/>
          </a:ln>
        </p:spPr>
      </p:sp>
      <p:sp>
        <p:nvSpPr>
          <p:cNvPr name="AutoShape 13" id="13"/>
          <p:cNvSpPr/>
          <p:nvPr/>
        </p:nvSpPr>
        <p:spPr>
          <a:xfrm>
            <a:off x="10133294" y="4596400"/>
            <a:ext cx="11869" cy="581737"/>
          </a:xfrm>
          <a:prstGeom prst="line">
            <a:avLst/>
          </a:prstGeom>
          <a:ln cap="flat" w="38100">
            <a:solidFill>
              <a:srgbClr val="000000"/>
            </a:solidFill>
            <a:prstDash val="solid"/>
            <a:headEnd type="none" len="sm" w="sm"/>
            <a:tailEnd type="none" len="sm" w="sm"/>
          </a:ln>
        </p:spPr>
      </p:sp>
      <p:sp>
        <p:nvSpPr>
          <p:cNvPr name="AutoShape 14" id="14"/>
          <p:cNvSpPr/>
          <p:nvPr/>
        </p:nvSpPr>
        <p:spPr>
          <a:xfrm>
            <a:off x="6834839" y="5159475"/>
            <a:ext cx="11869" cy="581737"/>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15078716" y="3554907"/>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04</a:t>
            </a:r>
          </a:p>
        </p:txBody>
      </p:sp>
      <p:sp>
        <p:nvSpPr>
          <p:cNvPr name="TextBox 16" id="16"/>
          <p:cNvSpPr txBox="true"/>
          <p:nvPr/>
        </p:nvSpPr>
        <p:spPr>
          <a:xfrm rot="0">
            <a:off x="9373742" y="7105054"/>
            <a:ext cx="3203068" cy="49085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DD4912"/>
                </a:solidFill>
                <a:latin typeface="Hagrid"/>
                <a:ea typeface="Hagrid"/>
                <a:cs typeface="Hagrid"/>
                <a:sym typeface="Hagrid"/>
              </a:rPr>
              <a:t>Drafts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5A028"/>
        </a:solidFill>
      </p:bgPr>
    </p:bg>
    <p:spTree>
      <p:nvGrpSpPr>
        <p:cNvPr id="1" name=""/>
        <p:cNvGrpSpPr/>
        <p:nvPr/>
      </p:nvGrpSpPr>
      <p:grpSpPr>
        <a:xfrm>
          <a:off x="0" y="0"/>
          <a:ext cx="0" cy="0"/>
          <a:chOff x="0" y="0"/>
          <a:chExt cx="0" cy="0"/>
        </a:xfrm>
      </p:grpSpPr>
      <p:sp>
        <p:nvSpPr>
          <p:cNvPr name="AutoShape 2" id="2"/>
          <p:cNvSpPr/>
          <p:nvPr/>
        </p:nvSpPr>
        <p:spPr>
          <a:xfrm rot="0">
            <a:off x="-197427" y="5143500"/>
            <a:ext cx="18682855" cy="5278582"/>
          </a:xfrm>
          <a:prstGeom prst="rect">
            <a:avLst/>
          </a:prstGeom>
          <a:solidFill>
            <a:srgbClr val="F3BB45"/>
          </a:solidFill>
        </p:spPr>
      </p:sp>
      <p:sp>
        <p:nvSpPr>
          <p:cNvPr name="TextBox 3" id="3"/>
          <p:cNvSpPr txBox="true"/>
          <p:nvPr/>
        </p:nvSpPr>
        <p:spPr>
          <a:xfrm rot="0">
            <a:off x="2660122" y="3874824"/>
            <a:ext cx="7626119" cy="790575"/>
          </a:xfrm>
          <a:prstGeom prst="rect">
            <a:avLst/>
          </a:prstGeom>
        </p:spPr>
        <p:txBody>
          <a:bodyPr anchor="t" rtlCol="false" tIns="0" lIns="0" bIns="0" rIns="0">
            <a:spAutoFit/>
          </a:bodyPr>
          <a:lstStyle/>
          <a:p>
            <a:pPr algn="l" marL="0" indent="0" lvl="0">
              <a:lnSpc>
                <a:spcPts val="6294"/>
              </a:lnSpc>
            </a:pPr>
            <a:r>
              <a:rPr lang="en-US" b="true" sz="5245">
                <a:solidFill>
                  <a:srgbClr val="000000"/>
                </a:solidFill>
                <a:latin typeface="IBM Plex Serif Bold"/>
                <a:ea typeface="IBM Plex Serif Bold"/>
                <a:cs typeface="IBM Plex Serif Bold"/>
                <a:sym typeface="IBM Plex Serif Bold"/>
              </a:rPr>
              <a:t>Unique Selling Points</a:t>
            </a:r>
          </a:p>
        </p:txBody>
      </p:sp>
      <p:sp>
        <p:nvSpPr>
          <p:cNvPr name="TextBox 4" id="4"/>
          <p:cNvSpPr txBox="true"/>
          <p:nvPr/>
        </p:nvSpPr>
        <p:spPr>
          <a:xfrm rot="0">
            <a:off x="10817232" y="1962641"/>
            <a:ext cx="6183762" cy="2650012"/>
          </a:xfrm>
          <a:prstGeom prst="rect">
            <a:avLst/>
          </a:prstGeom>
        </p:spPr>
        <p:txBody>
          <a:bodyPr anchor="t" rtlCol="false" tIns="0" lIns="0" bIns="0" rIns="0">
            <a:spAutoFit/>
          </a:bodyPr>
          <a:lstStyle/>
          <a:p>
            <a:pPr algn="l">
              <a:lnSpc>
                <a:spcPts val="1738"/>
              </a:lnSpc>
            </a:pPr>
            <a:r>
              <a:rPr lang="en-US" sz="1337">
                <a:solidFill>
                  <a:srgbClr val="000000"/>
                </a:solidFill>
                <a:latin typeface="Futura"/>
                <a:ea typeface="Futura"/>
                <a:cs typeface="Futura"/>
                <a:sym typeface="Futura"/>
              </a:rPr>
              <a:t>For individuals and families of Chinese heritage or intrigued by the culture who are drawn to a transformative and inclusive community merging cultural enrichment, personal inspiration, mental health empowerment, professional growth, and holistic relaxation, unlike traditional Chinese communities, our annual retreat integrates Chinese cultural immersion, compelling narratives, and fostering meaningful connections, amid activities like golf, spa indulgence, and explorations of Collingwood's rich history.</a:t>
            </a:r>
          </a:p>
          <a:p>
            <a:pPr algn="l">
              <a:lnSpc>
                <a:spcPts val="1738"/>
              </a:lnSpc>
            </a:pPr>
          </a:p>
          <a:p>
            <a:pPr algn="l" marL="0" indent="0" lvl="0">
              <a:lnSpc>
                <a:spcPts val="1738"/>
              </a:lnSpc>
            </a:pPr>
            <a:r>
              <a:rPr lang="en-US" sz="1337">
                <a:solidFill>
                  <a:srgbClr val="000000"/>
                </a:solidFill>
                <a:latin typeface="Futura"/>
                <a:ea typeface="Futura"/>
                <a:cs typeface="Futura"/>
                <a:sym typeface="Futura"/>
              </a:rPr>
              <a:t>It's a multi-generational sanctuary where families unite, minds thrive, and networks flourish, nurturing purpose and goodness naturally. Our unique blend of purpose, cultural enlightenment, and personal growth fosters an environment where minds expand within Chinese cultural immersion and meaningful connections.</a:t>
            </a:r>
          </a:p>
        </p:txBody>
      </p:sp>
      <p:sp>
        <p:nvSpPr>
          <p:cNvPr name="TextBox 5" id="5"/>
          <p:cNvSpPr txBox="true"/>
          <p:nvPr/>
        </p:nvSpPr>
        <p:spPr>
          <a:xfrm rot="0">
            <a:off x="711479" y="6240208"/>
            <a:ext cx="5188988" cy="1110571"/>
          </a:xfrm>
          <a:prstGeom prst="rect">
            <a:avLst/>
          </a:prstGeom>
        </p:spPr>
        <p:txBody>
          <a:bodyPr anchor="t" rtlCol="false" tIns="0" lIns="0" bIns="0" rIns="0">
            <a:spAutoFit/>
          </a:bodyPr>
          <a:lstStyle/>
          <a:p>
            <a:pPr algn="l" marL="275647" indent="-137823" lvl="1">
              <a:lnSpc>
                <a:spcPts val="1787"/>
              </a:lnSpc>
              <a:buFont typeface="Arial"/>
              <a:buChar char="•"/>
            </a:pPr>
            <a:r>
              <a:rPr lang="en-US" sz="1276">
                <a:solidFill>
                  <a:srgbClr val="000000"/>
                </a:solidFill>
                <a:latin typeface="Futura"/>
                <a:ea typeface="Futura"/>
                <a:cs typeface="Futura"/>
                <a:sym typeface="Futura"/>
              </a:rPr>
              <a:t>Higher purpose and discovery</a:t>
            </a:r>
          </a:p>
          <a:p>
            <a:pPr algn="l" marL="275647" indent="-137823" lvl="1">
              <a:lnSpc>
                <a:spcPts val="1787"/>
              </a:lnSpc>
              <a:buFont typeface="Arial"/>
              <a:buChar char="•"/>
            </a:pPr>
            <a:r>
              <a:rPr lang="en-US" sz="1276">
                <a:solidFill>
                  <a:srgbClr val="000000"/>
                </a:solidFill>
                <a:latin typeface="Futura"/>
                <a:ea typeface="Futura"/>
                <a:cs typeface="Futura"/>
                <a:sym typeface="Futura"/>
              </a:rPr>
              <a:t>Unite, Inspire, Discover</a:t>
            </a:r>
          </a:p>
          <a:p>
            <a:pPr algn="l" marL="275647" indent="-137823" lvl="1">
              <a:lnSpc>
                <a:spcPts val="1787"/>
              </a:lnSpc>
              <a:buFont typeface="Arial"/>
              <a:buChar char="•"/>
            </a:pPr>
            <a:r>
              <a:rPr lang="en-US" sz="1276">
                <a:solidFill>
                  <a:srgbClr val="000000"/>
                </a:solidFill>
                <a:latin typeface="Futura"/>
                <a:ea typeface="Futura"/>
                <a:cs typeface="Futura"/>
                <a:sym typeface="Futura"/>
              </a:rPr>
              <a:t>Culture Blooms, Bonds Strengthen</a:t>
            </a:r>
          </a:p>
          <a:p>
            <a:pPr algn="l" marL="275647" indent="-137823" lvl="1">
              <a:lnSpc>
                <a:spcPts val="1787"/>
              </a:lnSpc>
              <a:buFont typeface="Arial"/>
              <a:buChar char="•"/>
            </a:pPr>
            <a:r>
              <a:rPr lang="en-US" sz="1276">
                <a:solidFill>
                  <a:srgbClr val="000000"/>
                </a:solidFill>
                <a:latin typeface="Futura"/>
                <a:ea typeface="Futura"/>
                <a:cs typeface="Futura"/>
                <a:sym typeface="Futura"/>
              </a:rPr>
              <a:t>Thrive Together, Culturally Inspired</a:t>
            </a:r>
          </a:p>
          <a:p>
            <a:pPr algn="l" marL="275647" indent="-137823" lvl="1">
              <a:lnSpc>
                <a:spcPts val="1787"/>
              </a:lnSpc>
              <a:buFont typeface="Arial"/>
              <a:buChar char="•"/>
            </a:pPr>
            <a:r>
              <a:rPr lang="en-US" sz="1276">
                <a:solidFill>
                  <a:srgbClr val="000000"/>
                </a:solidFill>
                <a:latin typeface="Futura"/>
                <a:ea typeface="Futura"/>
                <a:cs typeface="Futura"/>
                <a:sym typeface="Futura"/>
              </a:rPr>
              <a:t>Together in Culture, Together in Growth</a:t>
            </a:r>
          </a:p>
        </p:txBody>
      </p:sp>
      <p:sp>
        <p:nvSpPr>
          <p:cNvPr name="TextBox 6" id="6"/>
          <p:cNvSpPr txBox="true"/>
          <p:nvPr/>
        </p:nvSpPr>
        <p:spPr>
          <a:xfrm rot="0">
            <a:off x="1028700" y="3351781"/>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05</a:t>
            </a:r>
          </a:p>
        </p:txBody>
      </p:sp>
      <p:sp>
        <p:nvSpPr>
          <p:cNvPr name="TextBox 7" id="7"/>
          <p:cNvSpPr txBox="true"/>
          <p:nvPr/>
        </p:nvSpPr>
        <p:spPr>
          <a:xfrm rot="0">
            <a:off x="4199661" y="6165215"/>
            <a:ext cx="13472636" cy="306451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Futura Bold"/>
                <a:ea typeface="Futura Bold"/>
                <a:cs typeface="Futura Bold"/>
                <a:sym typeface="Futura Bold"/>
              </a:rPr>
              <a:t>Target Audience and Objectives:</a:t>
            </a:r>
            <a:r>
              <a:rPr lang="en-US" sz="1599">
                <a:solidFill>
                  <a:srgbClr val="000000"/>
                </a:solidFill>
                <a:latin typeface="Futura"/>
                <a:ea typeface="Futura"/>
                <a:cs typeface="Futura"/>
                <a:sym typeface="Futura"/>
              </a:rPr>
              <a:t> </a:t>
            </a:r>
            <a:r>
              <a:rPr lang="en-US" sz="1599" u="sng">
                <a:solidFill>
                  <a:srgbClr val="000000"/>
                </a:solidFill>
                <a:latin typeface="Futura"/>
                <a:ea typeface="Futura"/>
                <a:cs typeface="Futura"/>
                <a:sym typeface="Futura"/>
              </a:rPr>
              <a:t>individuals and families of Chinese heritage or intrigued by the culture</a:t>
            </a:r>
            <a:r>
              <a:rPr lang="en-US" sz="1599">
                <a:solidFill>
                  <a:srgbClr val="000000"/>
                </a:solidFill>
                <a:latin typeface="Futura"/>
                <a:ea typeface="Futura"/>
                <a:cs typeface="Futura"/>
                <a:sym typeface="Futura"/>
              </a:rPr>
              <a:t> who are drawn to a </a:t>
            </a:r>
            <a:r>
              <a:rPr lang="en-US" sz="1599" u="sng">
                <a:solidFill>
                  <a:srgbClr val="000000"/>
                </a:solidFill>
                <a:latin typeface="Futura"/>
                <a:ea typeface="Futura"/>
                <a:cs typeface="Futura"/>
                <a:sym typeface="Futura"/>
              </a:rPr>
              <a:t>transformative and inclusive community</a:t>
            </a:r>
            <a:r>
              <a:rPr lang="en-US" sz="1599">
                <a:solidFill>
                  <a:srgbClr val="000000"/>
                </a:solidFill>
                <a:latin typeface="Futura"/>
                <a:ea typeface="Futura"/>
                <a:cs typeface="Futura"/>
                <a:sym typeface="Futura"/>
              </a:rPr>
              <a:t> merging </a:t>
            </a:r>
            <a:r>
              <a:rPr lang="en-US" sz="1599" i="true">
                <a:solidFill>
                  <a:srgbClr val="000000"/>
                </a:solidFill>
                <a:latin typeface="Futura Italics"/>
                <a:ea typeface="Futura Italics"/>
                <a:cs typeface="Futura Italics"/>
                <a:sym typeface="Futura Italics"/>
              </a:rPr>
              <a:t>cultural enrichment, personal inspiration, mental health empowerment, professional growth, and holistic relaxation</a:t>
            </a:r>
          </a:p>
          <a:p>
            <a:pPr algn="l">
              <a:lnSpc>
                <a:spcPts val="2239"/>
              </a:lnSpc>
            </a:pPr>
          </a:p>
          <a:p>
            <a:pPr algn="l" marL="345439" indent="-172720" lvl="1">
              <a:lnSpc>
                <a:spcPts val="2239"/>
              </a:lnSpc>
              <a:buFont typeface="Arial"/>
              <a:buChar char="•"/>
            </a:pPr>
            <a:r>
              <a:rPr lang="en-US" b="true" sz="1599">
                <a:solidFill>
                  <a:srgbClr val="000000"/>
                </a:solidFill>
                <a:latin typeface="Futura Bold"/>
                <a:ea typeface="Futura Bold"/>
                <a:cs typeface="Futura Bold"/>
                <a:sym typeface="Futura Bold"/>
              </a:rPr>
              <a:t>Competitors:</a:t>
            </a:r>
            <a:r>
              <a:rPr lang="en-US" sz="1599">
                <a:solidFill>
                  <a:srgbClr val="000000"/>
                </a:solidFill>
                <a:latin typeface="Futura"/>
                <a:ea typeface="Futura"/>
                <a:cs typeface="Futura"/>
                <a:sym typeface="Futura"/>
              </a:rPr>
              <a:t> traditional Chinese/Asian communities</a:t>
            </a:r>
          </a:p>
          <a:p>
            <a:pPr algn="l">
              <a:lnSpc>
                <a:spcPts val="2239"/>
              </a:lnSpc>
            </a:pPr>
          </a:p>
          <a:p>
            <a:pPr algn="l" marL="345439" indent="-172720" lvl="1">
              <a:lnSpc>
                <a:spcPts val="2239"/>
              </a:lnSpc>
              <a:buFont typeface="Arial"/>
              <a:buChar char="•"/>
            </a:pPr>
            <a:r>
              <a:rPr lang="en-US" b="true" sz="1599">
                <a:solidFill>
                  <a:srgbClr val="000000"/>
                </a:solidFill>
                <a:latin typeface="Futura Bold"/>
                <a:ea typeface="Futura Bold"/>
                <a:cs typeface="Futura Bold"/>
                <a:sym typeface="Futura Bold"/>
              </a:rPr>
              <a:t>Benefits and Vision:</a:t>
            </a:r>
            <a:r>
              <a:rPr lang="en-US" sz="1599">
                <a:solidFill>
                  <a:srgbClr val="000000"/>
                </a:solidFill>
                <a:latin typeface="Futura"/>
                <a:ea typeface="Futura"/>
                <a:cs typeface="Futura"/>
                <a:sym typeface="Futura"/>
              </a:rPr>
              <a:t> Our annual retreat integrates </a:t>
            </a:r>
            <a:r>
              <a:rPr lang="en-US" sz="1599" u="sng">
                <a:solidFill>
                  <a:srgbClr val="000000"/>
                </a:solidFill>
                <a:latin typeface="Futura"/>
                <a:ea typeface="Futura"/>
                <a:cs typeface="Futura"/>
                <a:sym typeface="Futura"/>
              </a:rPr>
              <a:t>Chinese cultural immersion, compelling narratives, and fostering meaningful connections between generations and peers, amid activities like golf, spa indulgence, and explorations of Collingwood's rich history</a:t>
            </a:r>
          </a:p>
          <a:p>
            <a:pPr algn="l">
              <a:lnSpc>
                <a:spcPts val="2239"/>
              </a:lnSpc>
            </a:pPr>
          </a:p>
          <a:p>
            <a:pPr algn="l" marL="345439" indent="-172720" lvl="1">
              <a:lnSpc>
                <a:spcPts val="2239"/>
              </a:lnSpc>
              <a:buFont typeface="Arial"/>
              <a:buChar char="•"/>
            </a:pPr>
            <a:r>
              <a:rPr lang="en-US" b="true" sz="1599">
                <a:solidFill>
                  <a:srgbClr val="000000"/>
                </a:solidFill>
                <a:latin typeface="Futura Bold"/>
                <a:ea typeface="Futura Bold"/>
                <a:cs typeface="Futura Bold"/>
                <a:sym typeface="Futura Bold"/>
              </a:rPr>
              <a:t>Evidence and Mission:</a:t>
            </a:r>
            <a:r>
              <a:rPr lang="en-US" sz="1599">
                <a:solidFill>
                  <a:srgbClr val="000000"/>
                </a:solidFill>
                <a:latin typeface="Futura"/>
                <a:ea typeface="Futura"/>
                <a:cs typeface="Futura"/>
                <a:sym typeface="Futura"/>
              </a:rPr>
              <a:t> It's a multi-generational sanctuary where families unite, minds thrive, and networks flourish, nurturing purpose and goodness naturally. Our unique blend of purpose, cultural enlightenment, and personal growth fosters an environment where minds expand within Chinese cultural immersion and meaningful connections.</a:t>
            </a:r>
          </a:p>
        </p:txBody>
      </p:sp>
      <p:sp>
        <p:nvSpPr>
          <p:cNvPr name="TextBox 8" id="8"/>
          <p:cNvSpPr txBox="true"/>
          <p:nvPr/>
        </p:nvSpPr>
        <p:spPr>
          <a:xfrm rot="0">
            <a:off x="1299195" y="5798185"/>
            <a:ext cx="8391426" cy="264160"/>
          </a:xfrm>
          <a:prstGeom prst="rect">
            <a:avLst/>
          </a:prstGeom>
        </p:spPr>
        <p:txBody>
          <a:bodyPr anchor="t" rtlCol="false" tIns="0" lIns="0" bIns="0" rIns="0">
            <a:spAutoFit/>
          </a:bodyPr>
          <a:lstStyle/>
          <a:p>
            <a:pPr algn="ctr">
              <a:lnSpc>
                <a:spcPts val="2240"/>
              </a:lnSpc>
            </a:pPr>
            <a:r>
              <a:rPr lang="en-US" b="true" sz="1600" spc="587">
                <a:solidFill>
                  <a:srgbClr val="000000"/>
                </a:solidFill>
                <a:latin typeface="IBM Plex Serif Bold"/>
                <a:ea typeface="IBM Plex Serif Bold"/>
                <a:cs typeface="IBM Plex Serif Bold"/>
                <a:sym typeface="IBM Plex Serif Bold"/>
              </a:rPr>
              <a:t>POSITIONING</a:t>
            </a:r>
          </a:p>
        </p:txBody>
      </p:sp>
      <p:sp>
        <p:nvSpPr>
          <p:cNvPr name="TextBox 9" id="9"/>
          <p:cNvSpPr txBox="true"/>
          <p:nvPr/>
        </p:nvSpPr>
        <p:spPr>
          <a:xfrm rot="0">
            <a:off x="892748" y="5826760"/>
            <a:ext cx="1767374" cy="264160"/>
          </a:xfrm>
          <a:prstGeom prst="rect">
            <a:avLst/>
          </a:prstGeom>
        </p:spPr>
        <p:txBody>
          <a:bodyPr anchor="t" rtlCol="false" tIns="0" lIns="0" bIns="0" rIns="0">
            <a:spAutoFit/>
          </a:bodyPr>
          <a:lstStyle/>
          <a:p>
            <a:pPr algn="l">
              <a:lnSpc>
                <a:spcPts val="2240"/>
              </a:lnSpc>
            </a:pPr>
            <a:r>
              <a:rPr lang="en-US" b="true" sz="1600" spc="587">
                <a:solidFill>
                  <a:srgbClr val="000000"/>
                </a:solidFill>
                <a:latin typeface="IBM Plex Serif Bold"/>
                <a:ea typeface="IBM Plex Serif Bold"/>
                <a:cs typeface="IBM Plex Serif Bold"/>
                <a:sym typeface="IBM Plex Serif Bold"/>
              </a:rPr>
              <a:t>TAGLINE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5A027"/>
        </a:solidFill>
      </p:bgPr>
    </p:bg>
    <p:spTree>
      <p:nvGrpSpPr>
        <p:cNvPr id="1" name=""/>
        <p:cNvGrpSpPr/>
        <p:nvPr/>
      </p:nvGrpSpPr>
      <p:grpSpPr>
        <a:xfrm>
          <a:off x="0" y="0"/>
          <a:ext cx="0" cy="0"/>
          <a:chOff x="0" y="0"/>
          <a:chExt cx="0" cy="0"/>
        </a:xfrm>
      </p:grpSpPr>
      <p:grpSp>
        <p:nvGrpSpPr>
          <p:cNvPr name="Group 2" id="2"/>
          <p:cNvGrpSpPr/>
          <p:nvPr/>
        </p:nvGrpSpPr>
        <p:grpSpPr>
          <a:xfrm rot="0">
            <a:off x="1042159" y="2571248"/>
            <a:ext cx="16217141" cy="6420439"/>
            <a:chOff x="0" y="0"/>
            <a:chExt cx="2512460" cy="994694"/>
          </a:xfrm>
        </p:grpSpPr>
        <p:sp>
          <p:nvSpPr>
            <p:cNvPr name="Freeform 3" id="3">
              <a:hlinkClick r:id="rId2" action="ppaction://hlinksldjump"/>
            </p:cNvPr>
            <p:cNvSpPr/>
            <p:nvPr/>
          </p:nvSpPr>
          <p:spPr>
            <a:xfrm flipH="false" flipV="false" rot="0">
              <a:off x="0" y="0"/>
              <a:ext cx="2512460" cy="994694"/>
            </a:xfrm>
            <a:custGeom>
              <a:avLst/>
              <a:gdLst/>
              <a:ahLst/>
              <a:cxnLst/>
              <a:rect r="r" b="b" t="t" l="l"/>
              <a:pathLst>
                <a:path h="994694" w="2512460">
                  <a:moveTo>
                    <a:pt x="0" y="0"/>
                  </a:moveTo>
                  <a:lnTo>
                    <a:pt x="2512460" y="0"/>
                  </a:lnTo>
                  <a:lnTo>
                    <a:pt x="2512460" y="994694"/>
                  </a:lnTo>
                  <a:lnTo>
                    <a:pt x="0" y="994694"/>
                  </a:lnTo>
                  <a:close/>
                </a:path>
              </a:pathLst>
            </a:custGeom>
            <a:solidFill>
              <a:srgbClr val="FFFFFF"/>
            </a:solidFill>
            <a:ln w="28575" cap="sq">
              <a:solidFill>
                <a:srgbClr val="DD4912"/>
              </a:solidFill>
              <a:prstDash val="solid"/>
              <a:miter/>
            </a:ln>
          </p:spPr>
        </p:sp>
        <p:sp>
          <p:nvSpPr>
            <p:cNvPr name="TextBox 4" id="4"/>
            <p:cNvSpPr txBox="true"/>
            <p:nvPr/>
          </p:nvSpPr>
          <p:spPr>
            <a:xfrm>
              <a:off x="0" y="-66675"/>
              <a:ext cx="2512460" cy="1061369"/>
            </a:xfrm>
            <a:prstGeom prst="rect">
              <a:avLst/>
            </a:prstGeom>
          </p:spPr>
          <p:txBody>
            <a:bodyPr anchor="ctr" rtlCol="false" tIns="50800" lIns="50800" bIns="50800" rIns="50800"/>
            <a:lstStyle/>
            <a:p>
              <a:pPr algn="ctr">
                <a:lnSpc>
                  <a:spcPts val="3919"/>
                </a:lnSpc>
              </a:pPr>
            </a:p>
          </p:txBody>
        </p:sp>
      </p:grpSp>
      <p:grpSp>
        <p:nvGrpSpPr>
          <p:cNvPr name="Group 5" id="5"/>
          <p:cNvGrpSpPr>
            <a:grpSpLocks noChangeAspect="true"/>
          </p:cNvGrpSpPr>
          <p:nvPr/>
        </p:nvGrpSpPr>
        <p:grpSpPr>
          <a:xfrm rot="0">
            <a:off x="6673046" y="3604227"/>
            <a:ext cx="6709382" cy="3506770"/>
            <a:chOff x="0" y="0"/>
            <a:chExt cx="19050000" cy="9956800"/>
          </a:xfrm>
        </p:grpSpPr>
        <p:sp>
          <p:nvSpPr>
            <p:cNvPr name="Freeform 6" id="6"/>
            <p:cNvSpPr/>
            <p:nvPr/>
          </p:nvSpPr>
          <p:spPr>
            <a:xfrm flipH="false" flipV="false" rot="0">
              <a:off x="2501900" y="209042"/>
              <a:ext cx="14186915" cy="8502396"/>
            </a:xfrm>
            <a:custGeom>
              <a:avLst/>
              <a:gdLst/>
              <a:ahLst/>
              <a:cxnLst/>
              <a:rect r="r" b="b" t="t" l="l"/>
              <a:pathLst>
                <a:path h="8502396" w="14186915">
                  <a:moveTo>
                    <a:pt x="14186915" y="8502396"/>
                  </a:moveTo>
                  <a:lnTo>
                    <a:pt x="0" y="8502396"/>
                  </a:lnTo>
                  <a:lnTo>
                    <a:pt x="0" y="0"/>
                  </a:lnTo>
                  <a:lnTo>
                    <a:pt x="14186915" y="0"/>
                  </a:lnTo>
                  <a:lnTo>
                    <a:pt x="14186915" y="8502396"/>
                  </a:lnTo>
                  <a:close/>
                </a:path>
              </a:pathLst>
            </a:custGeom>
            <a:blipFill>
              <a:blip r:embed="rId3"/>
              <a:stretch>
                <a:fillRect l="-1503" t="0" r="-3332" b="-1776"/>
              </a:stretch>
            </a:blipFill>
          </p:spPr>
        </p:sp>
        <p:sp>
          <p:nvSpPr>
            <p:cNvPr name="Freeform 7" id="7"/>
            <p:cNvSpPr/>
            <p:nvPr/>
          </p:nvSpPr>
          <p:spPr>
            <a:xfrm flipH="false" flipV="false" rot="0">
              <a:off x="0" y="0"/>
              <a:ext cx="19050000" cy="9956800"/>
            </a:xfrm>
            <a:custGeom>
              <a:avLst/>
              <a:gdLst/>
              <a:ahLst/>
              <a:cxnLst/>
              <a:rect r="r" b="b" t="t" l="l"/>
              <a:pathLst>
                <a:path h="9956800" w="19050000">
                  <a:moveTo>
                    <a:pt x="19050000" y="9956800"/>
                  </a:moveTo>
                  <a:lnTo>
                    <a:pt x="0" y="9956800"/>
                  </a:lnTo>
                  <a:lnTo>
                    <a:pt x="0" y="0"/>
                  </a:lnTo>
                  <a:lnTo>
                    <a:pt x="19050000" y="0"/>
                  </a:lnTo>
                  <a:lnTo>
                    <a:pt x="19050000" y="9956800"/>
                  </a:lnTo>
                  <a:close/>
                </a:path>
              </a:pathLst>
            </a:custGeom>
            <a:blipFill>
              <a:blip r:embed="rId4"/>
              <a:stretch>
                <a:fillRect l="-15" t="0" r="-15" b="0"/>
              </a:stretch>
            </a:blipFill>
          </p:spPr>
        </p:sp>
      </p:grpSp>
      <p:grpSp>
        <p:nvGrpSpPr>
          <p:cNvPr name="Group 8" id="8"/>
          <p:cNvGrpSpPr>
            <a:grpSpLocks noChangeAspect="true"/>
          </p:cNvGrpSpPr>
          <p:nvPr/>
        </p:nvGrpSpPr>
        <p:grpSpPr>
          <a:xfrm rot="0">
            <a:off x="4905572" y="4210004"/>
            <a:ext cx="2093478" cy="2900994"/>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11" id="1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11898" t="0" r="-11898" b="0"/>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grpSp>
        <p:nvGrpSpPr>
          <p:cNvPr name="Group 20" id="20"/>
          <p:cNvGrpSpPr>
            <a:grpSpLocks noChangeAspect="true"/>
          </p:cNvGrpSpPr>
          <p:nvPr/>
        </p:nvGrpSpPr>
        <p:grpSpPr>
          <a:xfrm rot="0">
            <a:off x="6673046" y="4648184"/>
            <a:ext cx="1223197" cy="2462813"/>
            <a:chOff x="0" y="0"/>
            <a:chExt cx="9461500" cy="19050000"/>
          </a:xfrm>
        </p:grpSpPr>
        <p:sp>
          <p:nvSpPr>
            <p:cNvPr name="Freeform 21" id="21"/>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32867" t="0" r="-32867" b="0"/>
              </a:stretch>
            </a:blipFill>
          </p:spPr>
        </p:sp>
        <p:sp>
          <p:nvSpPr>
            <p:cNvPr name="Freeform 22" id="22"/>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23" id="23"/>
          <p:cNvSpPr/>
          <p:nvPr/>
        </p:nvSpPr>
        <p:spPr>
          <a:xfrm flipH="false" flipV="false" rot="0">
            <a:off x="7580568" y="5265161"/>
            <a:ext cx="26810" cy="27459"/>
          </a:xfrm>
          <a:custGeom>
            <a:avLst/>
            <a:gdLst/>
            <a:ahLst/>
            <a:cxnLst/>
            <a:rect r="r" b="b" t="t" l="l"/>
            <a:pathLst>
              <a:path h="27459" w="26810">
                <a:moveTo>
                  <a:pt x="0" y="0"/>
                </a:moveTo>
                <a:lnTo>
                  <a:pt x="26810" y="0"/>
                </a:lnTo>
                <a:lnTo>
                  <a:pt x="26810" y="27459"/>
                </a:lnTo>
                <a:lnTo>
                  <a:pt x="0" y="27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961912" y="5265161"/>
            <a:ext cx="26810" cy="27459"/>
          </a:xfrm>
          <a:custGeom>
            <a:avLst/>
            <a:gdLst/>
            <a:ahLst/>
            <a:cxnLst/>
            <a:rect r="r" b="b" t="t" l="l"/>
            <a:pathLst>
              <a:path h="27459" w="26810">
                <a:moveTo>
                  <a:pt x="0" y="0"/>
                </a:moveTo>
                <a:lnTo>
                  <a:pt x="26810" y="0"/>
                </a:lnTo>
                <a:lnTo>
                  <a:pt x="26810" y="27459"/>
                </a:lnTo>
                <a:lnTo>
                  <a:pt x="0" y="27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9277613" y="4216894"/>
            <a:ext cx="17481" cy="17904"/>
          </a:xfrm>
          <a:custGeom>
            <a:avLst/>
            <a:gdLst/>
            <a:ahLst/>
            <a:cxnLst/>
            <a:rect r="r" b="b" t="t" l="l"/>
            <a:pathLst>
              <a:path h="17904" w="17481">
                <a:moveTo>
                  <a:pt x="0" y="0"/>
                </a:moveTo>
                <a:lnTo>
                  <a:pt x="17481" y="0"/>
                </a:lnTo>
                <a:lnTo>
                  <a:pt x="17481" y="17904"/>
                </a:lnTo>
                <a:lnTo>
                  <a:pt x="0" y="179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6620672" y="1184210"/>
            <a:ext cx="7626119" cy="790575"/>
          </a:xfrm>
          <a:prstGeom prst="rect">
            <a:avLst/>
          </a:prstGeom>
        </p:spPr>
        <p:txBody>
          <a:bodyPr anchor="t" rtlCol="false" tIns="0" lIns="0" bIns="0" rIns="0">
            <a:spAutoFit/>
          </a:bodyPr>
          <a:lstStyle/>
          <a:p>
            <a:pPr algn="l" marL="0" indent="0" lvl="0">
              <a:lnSpc>
                <a:spcPts val="6294"/>
              </a:lnSpc>
            </a:pPr>
            <a:r>
              <a:rPr lang="en-US" b="true" sz="5245">
                <a:solidFill>
                  <a:srgbClr val="000000"/>
                </a:solidFill>
                <a:latin typeface="IBM Plex Serif Bold"/>
                <a:ea typeface="IBM Plex Serif Bold"/>
                <a:cs typeface="IBM Plex Serif Bold"/>
                <a:sym typeface="IBM Plex Serif Bold"/>
              </a:rPr>
              <a:t>Brand applications</a:t>
            </a:r>
          </a:p>
        </p:txBody>
      </p:sp>
      <p:sp>
        <p:nvSpPr>
          <p:cNvPr name="TextBox 27" id="27"/>
          <p:cNvSpPr txBox="true"/>
          <p:nvPr/>
        </p:nvSpPr>
        <p:spPr>
          <a:xfrm rot="0">
            <a:off x="4989250" y="661167"/>
            <a:ext cx="1341090"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IBM Plex Serif Bold"/>
                <a:ea typeface="IBM Plex Serif Bold"/>
                <a:cs typeface="IBM Plex Serif Bold"/>
                <a:sym typeface="IBM Plex Serif Bold"/>
              </a:rPr>
              <a:t>06</a:t>
            </a:r>
          </a:p>
        </p:txBody>
      </p:sp>
      <p:graphicFrame>
        <p:nvGraphicFramePr>
          <p:cNvPr name="Table 28" id="28"/>
          <p:cNvGraphicFramePr>
            <a:graphicFrameLocks noGrp="true"/>
          </p:cNvGraphicFramePr>
          <p:nvPr/>
        </p:nvGraphicFramePr>
        <p:xfrm>
          <a:off x="4192277" y="7401549"/>
          <a:ext cx="9903445" cy="825186"/>
        </p:xfrm>
        <a:graphic>
          <a:graphicData uri="http://schemas.openxmlformats.org/drawingml/2006/table">
            <a:tbl>
              <a:tblPr/>
              <a:tblGrid>
                <a:gridCol w="9903445"/>
              </a:tblGrid>
              <a:tr h="825186">
                <a:tc>
                  <a:txBody>
                    <a:bodyPr anchor="t" rtlCol="false"/>
                    <a:lstStyle/>
                    <a:p>
                      <a:pPr algn="ctr">
                        <a:lnSpc>
                          <a:spcPts val="4311"/>
                        </a:lnSpc>
                        <a:defRPr/>
                      </a:pPr>
                      <a:r>
                        <a:rPr lang="en-US" sz="3079">
                          <a:solidFill>
                            <a:srgbClr val="0156A3"/>
                          </a:solidFill>
                          <a:latin typeface="IBM Plex Serif"/>
                          <a:ea typeface="IBM Plex Serif"/>
                          <a:cs typeface="IBM Plex Serif"/>
                          <a:sym typeface="IBM Plex Serif"/>
                        </a:rPr>
                        <a:t>Email marketing campaign, Poster, Website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7324">
                      <a:solidFill>
                        <a:srgbClr val="FFFFFF"/>
                      </a:solidFill>
                      <a:prstDash val="solid"/>
                      <a:round/>
                      <a:headEnd type="none" w="med" len="med"/>
                      <a:tailEnd type="none" w="med" len="med"/>
                    </a:lnT>
                    <a:lnB cmpd="sng" algn="ctr" cap="flat" w="17324">
                      <a:solidFill>
                        <a:srgbClr val="FFFFFF"/>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DAGyC0hWE70</dc:identifier>
  <dcterms:modified xsi:type="dcterms:W3CDTF">2011-08-01T06:04:30Z</dcterms:modified>
  <cp:revision>1</cp:revision>
  <dc:title>Orange Ivory Cozy Hip Travel Brand Guidelines Presentation</dc:title>
</cp:coreProperties>
</file>